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39" r:id="rId2"/>
  </p:sldMasterIdLst>
  <p:notesMasterIdLst>
    <p:notesMasterId r:id="rId29"/>
  </p:notesMasterIdLst>
  <p:sldIdLst>
    <p:sldId id="340" r:id="rId3"/>
    <p:sldId id="343" r:id="rId4"/>
    <p:sldId id="344" r:id="rId5"/>
    <p:sldId id="345" r:id="rId6"/>
    <p:sldId id="457" r:id="rId7"/>
    <p:sldId id="348" r:id="rId8"/>
    <p:sldId id="446" r:id="rId9"/>
    <p:sldId id="458" r:id="rId10"/>
    <p:sldId id="465" r:id="rId11"/>
    <p:sldId id="459" r:id="rId12"/>
    <p:sldId id="397" r:id="rId13"/>
    <p:sldId id="461" r:id="rId14"/>
    <p:sldId id="463" r:id="rId15"/>
    <p:sldId id="464" r:id="rId16"/>
    <p:sldId id="456" r:id="rId17"/>
    <p:sldId id="437" r:id="rId18"/>
    <p:sldId id="423" r:id="rId19"/>
    <p:sldId id="379" r:id="rId20"/>
    <p:sldId id="473" r:id="rId21"/>
    <p:sldId id="471" r:id="rId22"/>
    <p:sldId id="472" r:id="rId23"/>
    <p:sldId id="475" r:id="rId24"/>
    <p:sldId id="476" r:id="rId25"/>
    <p:sldId id="477" r:id="rId26"/>
    <p:sldId id="474" r:id="rId27"/>
    <p:sldId id="391" r:id="rId28"/>
  </p:sldIdLst>
  <p:sldSz cx="12192000" cy="6858000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91">
          <p15:clr>
            <a:srgbClr val="A4A3A4"/>
          </p15:clr>
        </p15:guide>
        <p15:guide id="2" pos="3840">
          <p15:clr>
            <a:srgbClr val="A4A3A4"/>
          </p15:clr>
        </p15:guide>
        <p15:guide id="3" pos="17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99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468" y="-90"/>
      </p:cViewPr>
      <p:guideLst>
        <p:guide orient="horz" pos="2091"/>
        <p:guide pos="3840"/>
        <p:guide pos="17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G:\ir\&#50984;&#44397;&#45236;&#51216;&#50976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200"/>
              <a:t>전자칠판 국내시장 점유율</a:t>
            </a:r>
          </a:p>
        </c:rich>
      </c:tx>
      <c:layout/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Sheet1!$D$29</c:f>
              <c:strCache>
                <c:ptCount val="1"/>
                <c:pt idx="0">
                  <c:v>점유율</c:v>
                </c:pt>
              </c:strCache>
            </c:strRef>
          </c:tx>
          <c:marker>
            <c:symbol val="none"/>
          </c:marker>
          <c:cat>
            <c:strRef>
              <c:f>Sheet1!$C$30:$C$39</c:f>
              <c:strCach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2020(상반기)</c:v>
                </c:pt>
              </c:strCache>
            </c:strRef>
          </c:cat>
          <c:val>
            <c:numRef>
              <c:f>Sheet1!$D$30:$D$39</c:f>
              <c:numCache>
                <c:formatCode>0.0%</c:formatCode>
                <c:ptCount val="10"/>
                <c:pt idx="0">
                  <c:v>0.11400000000000005</c:v>
                </c:pt>
                <c:pt idx="1">
                  <c:v>0.17600000000000007</c:v>
                </c:pt>
                <c:pt idx="2">
                  <c:v>0.21100000000000008</c:v>
                </c:pt>
                <c:pt idx="3">
                  <c:v>0.31900000000000017</c:v>
                </c:pt>
                <c:pt idx="4">
                  <c:v>0.36100000000000021</c:v>
                </c:pt>
                <c:pt idx="5">
                  <c:v>0.38900000000000018</c:v>
                </c:pt>
                <c:pt idx="6">
                  <c:v>0.39500000000000024</c:v>
                </c:pt>
                <c:pt idx="7">
                  <c:v>0.41300000000000014</c:v>
                </c:pt>
                <c:pt idx="8">
                  <c:v>0.40900000000000014</c:v>
                </c:pt>
                <c:pt idx="9">
                  <c:v>0.41100000000000014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921344"/>
        <c:axId val="207080256"/>
      </c:lineChart>
      <c:catAx>
        <c:axId val="2369213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7080256"/>
        <c:crosses val="autoZero"/>
        <c:auto val="1"/>
        <c:lblAlgn val="ctr"/>
        <c:lblOffset val="100"/>
        <c:noMultiLvlLbl val="0"/>
      </c:catAx>
      <c:valAx>
        <c:axId val="207080256"/>
        <c:scaling>
          <c:orientation val="minMax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crossAx val="236921344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44B6DF4-EF51-4D9E-A3C9-CAC9FB66FB19}" type="datetime1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6BC153B-C16E-4AD3-9E4F-94B6CD2F4CF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977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93188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AA2EF3A8-614F-4472-AD04-194CDC89E0AF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5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9523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431B13A-9927-4A82-B436-3838A8B6CFE8}" type="slidenum">
              <a:rPr lang="ko-KR" altLang="en-US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6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4E709B-985F-4669-9A2C-7DA6F68B6D04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779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4513" y="6453188"/>
            <a:ext cx="4305300" cy="339725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E4DE6A7-4639-4B32-BE9E-D1C53EF8AE18}" type="slidenum">
              <a:rPr lang="en-US" altLang="ko-KR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700338" y="509588"/>
            <a:ext cx="4530725" cy="2547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2188" y="3227388"/>
            <a:ext cx="7947025" cy="30575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26060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093\Desktop\aha로고1128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50" y="165100"/>
            <a:ext cx="1111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3EEC3-6FB4-4A4C-A9FC-16844DFD8933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FA917-DCFC-4B55-87CE-A348E92823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208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E093\Desktop\aha로고1128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50" y="165100"/>
            <a:ext cx="1111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93672-4B6F-4B8B-AB1E-67292735CB47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0BAF8-BBD3-4FF1-B1C7-1A5DD8B544D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0883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DE093\Desktop\aha로고1128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50" y="165100"/>
            <a:ext cx="1111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5F471-A6A7-4E20-B43E-198AA4DC9C02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61E00-ADEF-4C65-B566-5AFEFA49B84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32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07998" y="2180244"/>
            <a:ext cx="10971877" cy="73289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rgbClr val="34526E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Headline Here</a:t>
            </a:r>
            <a:endParaRPr lang="en-C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999" y="3020293"/>
            <a:ext cx="10971875" cy="5230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4DBFAA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228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346322"/>
            <a:ext cx="12192000" cy="78634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Simple List Option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422401" y="3159918"/>
            <a:ext cx="9296400" cy="23857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Clr>
                <a:srgbClr val="57A0D3"/>
              </a:buClr>
              <a:buFontTx/>
              <a:buNone/>
              <a:defRPr sz="140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lnSpc>
                <a:spcPct val="120000"/>
              </a:lnSpc>
              <a:buClr>
                <a:srgbClr val="34526E"/>
              </a:buClr>
              <a:buFontTx/>
              <a:buNone/>
              <a:defRPr sz="1800">
                <a:solidFill>
                  <a:srgbClr val="62656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lnSpc>
                <a:spcPct val="120000"/>
              </a:lnSpc>
              <a:buClr>
                <a:srgbClr val="34526E"/>
              </a:buClr>
              <a:buFontTx/>
              <a:buNone/>
              <a:defRPr sz="1800">
                <a:solidFill>
                  <a:srgbClr val="62656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20000"/>
              </a:lnSpc>
              <a:buClr>
                <a:srgbClr val="34526E"/>
              </a:buClr>
              <a:buFontTx/>
              <a:buNone/>
              <a:defRPr sz="1800">
                <a:solidFill>
                  <a:srgbClr val="62656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lnSpc>
                <a:spcPct val="120000"/>
              </a:lnSpc>
              <a:buClr>
                <a:srgbClr val="34526E"/>
              </a:buClr>
              <a:buFontTx/>
              <a:buNone/>
              <a:defRPr sz="1800">
                <a:solidFill>
                  <a:srgbClr val="62656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err="1"/>
              <a:t>Ime</a:t>
            </a:r>
            <a:r>
              <a:rPr lang="en-US" dirty="0"/>
              <a:t> lab </a:t>
            </a:r>
            <a:r>
              <a:rPr lang="en-US" dirty="0" err="1"/>
              <a:t>iunt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di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minvell</a:t>
            </a:r>
            <a:r>
              <a:rPr lang="en-US" dirty="0"/>
              <a:t> </a:t>
            </a:r>
            <a:r>
              <a:rPr lang="en-US" dirty="0" err="1"/>
              <a:t>orestrum</a:t>
            </a:r>
            <a:r>
              <a:rPr lang="en-US" dirty="0"/>
              <a:t> sum am re </a:t>
            </a:r>
            <a:r>
              <a:rPr lang="en-US" dirty="0" err="1"/>
              <a:t>explibus</a:t>
            </a:r>
            <a:r>
              <a:rPr lang="en-US" dirty="0"/>
              <a:t> </a:t>
            </a:r>
            <a:r>
              <a:rPr lang="en-US" dirty="0" err="1"/>
              <a:t>volut</a:t>
            </a:r>
            <a:r>
              <a:rPr lang="en-US" dirty="0"/>
              <a:t> </a:t>
            </a:r>
            <a:r>
              <a:rPr lang="en-US" dirty="0" err="1"/>
              <a:t>eumqui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 </a:t>
            </a:r>
            <a:r>
              <a:rPr lang="en-US" dirty="0" err="1"/>
              <a:t>similiberum</a:t>
            </a:r>
            <a:r>
              <a:rPr lang="en-US" dirty="0"/>
              <a:t> </a:t>
            </a:r>
            <a:r>
              <a:rPr lang="en-US" dirty="0" err="1"/>
              <a:t>voluptatquae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nonsernam</a:t>
            </a:r>
            <a:r>
              <a:rPr lang="en-US" dirty="0"/>
              <a:t> </a:t>
            </a:r>
            <a:r>
              <a:rPr lang="en-US" dirty="0" err="1"/>
              <a:t>volessi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et </a:t>
            </a:r>
            <a:r>
              <a:rPr lang="en-US" dirty="0" err="1"/>
              <a:t>voloreh</a:t>
            </a:r>
            <a:r>
              <a:rPr lang="en-US" dirty="0"/>
              <a:t> </a:t>
            </a:r>
            <a:r>
              <a:rPr lang="en-US" dirty="0" err="1"/>
              <a:t>enimodia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illaceribus</a:t>
            </a:r>
            <a:r>
              <a:rPr lang="en-US" dirty="0"/>
              <a:t> </a:t>
            </a:r>
            <a:r>
              <a:rPr lang="en-US" dirty="0" err="1"/>
              <a:t>dipis</a:t>
            </a:r>
            <a:r>
              <a:rPr lang="en-US" dirty="0"/>
              <a:t> quo </a:t>
            </a:r>
            <a:r>
              <a:rPr lang="en-US" dirty="0" err="1"/>
              <a:t>mincto</a:t>
            </a:r>
            <a:r>
              <a:rPr lang="en-US" dirty="0"/>
              <a:t> </a:t>
            </a:r>
            <a:r>
              <a:rPr lang="en-US" dirty="0" err="1"/>
              <a:t>comnim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quam,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latiata</a:t>
            </a:r>
            <a:r>
              <a:rPr lang="en-US" dirty="0"/>
              <a:t> </a:t>
            </a:r>
            <a:r>
              <a:rPr lang="en-US" dirty="0" err="1"/>
              <a:t>tquatius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, que </a:t>
            </a:r>
            <a:r>
              <a:rPr lang="en-US" dirty="0" err="1"/>
              <a:t>poreiur</a:t>
            </a:r>
            <a:r>
              <a:rPr lang="en-US" dirty="0"/>
              <a:t> </a:t>
            </a:r>
            <a:r>
              <a:rPr lang="en-US" dirty="0" err="1"/>
              <a:t>atin</a:t>
            </a:r>
            <a:r>
              <a:rPr lang="en-US" dirty="0"/>
              <a:t> </a:t>
            </a:r>
            <a:r>
              <a:rPr lang="en-US" dirty="0" err="1"/>
              <a:t>posti</a:t>
            </a:r>
            <a:r>
              <a:rPr lang="en-US" dirty="0"/>
              <a:t> </a:t>
            </a:r>
            <a:r>
              <a:rPr lang="en-US" dirty="0" err="1"/>
              <a:t>remquibusam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volenihil</a:t>
            </a:r>
            <a:r>
              <a:rPr lang="en-US" dirty="0"/>
              <a:t> ex </a:t>
            </a:r>
            <a:r>
              <a:rPr lang="en-US" dirty="0" err="1"/>
              <a:t>etur</a:t>
            </a:r>
            <a:r>
              <a:rPr lang="en-US" dirty="0"/>
              <a:t> </a:t>
            </a:r>
            <a:r>
              <a:rPr lang="en-US" dirty="0" err="1"/>
              <a:t>sequi</a:t>
            </a:r>
            <a:r>
              <a:rPr lang="en-US" dirty="0"/>
              <a:t> </a:t>
            </a:r>
            <a:r>
              <a:rPr lang="en-US" dirty="0" err="1"/>
              <a:t>dolorestibus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endias</a:t>
            </a:r>
            <a:r>
              <a:rPr lang="en-US" dirty="0"/>
              <a:t> </a:t>
            </a:r>
            <a:r>
              <a:rPr lang="en-US" dirty="0" err="1"/>
              <a:t>iditi</a:t>
            </a:r>
            <a:r>
              <a:rPr lang="en-US" dirty="0"/>
              <a:t> </a:t>
            </a:r>
            <a:r>
              <a:rPr lang="en-US" dirty="0" err="1"/>
              <a:t>duntiust</a:t>
            </a:r>
            <a:r>
              <a:rPr lang="en-US" dirty="0"/>
              <a:t>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con re libero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92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97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837388"/>
            <a:ext cx="12192000" cy="78634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Questions?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66347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28DC51-07AA-4FA7-9EF8-FAF8870B4ECF}" type="datetimeFigureOut">
              <a:rPr lang="ko-KR" altLang="en-US" smtClean="0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FE8D20-4901-47E3-BAAE-55E86D2F685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7483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028DC51-07AA-4FA7-9EF8-FAF8870B4ECF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2FE8D20-4901-47E3-BAAE-55E86D2F685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40" r:id="rId6"/>
    <p:sldLayoutId id="2147483741" r:id="rId7"/>
  </p:sldLayoutIdLst>
  <p:transition>
    <p:fade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53515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12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11" Type="http://schemas.openxmlformats.org/officeDocument/2006/relationships/image" Target="../media/image36.emf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emf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wmf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://www.ahatouch.com/" TargetMode="Externa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2713"/>
            <a:ext cx="12192000" cy="342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6084888"/>
            <a:ext cx="27844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그림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5819775"/>
            <a:ext cx="1668463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그림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3316288"/>
            <a:ext cx="5564188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직사각형 6"/>
          <p:cNvSpPr>
            <a:spLocks noChangeArrowheads="1"/>
          </p:cNvSpPr>
          <p:nvPr/>
        </p:nvSpPr>
        <p:spPr bwMode="auto">
          <a:xfrm>
            <a:off x="0" y="0"/>
            <a:ext cx="4536374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ko-KR" altLang="en-US" sz="3600" b="1" dirty="0" err="1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단디벤처투자로드</a:t>
            </a:r>
            <a:r>
              <a:rPr kumimoji="0" lang="ko-KR" altLang="en-US" sz="3600" b="1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쇼</a:t>
            </a:r>
            <a:endParaRPr kumimoji="0" lang="en-US" altLang="ko-KR" sz="3600" b="1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7" name="TextBox 12"/>
          <p:cNvSpPr txBox="1">
            <a:spLocks noChangeArrowheads="1"/>
          </p:cNvSpPr>
          <p:nvPr/>
        </p:nvSpPr>
        <p:spPr bwMode="auto">
          <a:xfrm>
            <a:off x="9493250" y="-98425"/>
            <a:ext cx="24130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chemeClr val="bg1"/>
                </a:solidFill>
                <a:latin typeface="맑은 고딕" pitchFamily="50" charset="-127"/>
                <a:ea typeface="Meiryo" pitchFamily="34" charset="-128"/>
                <a:cs typeface="Meiryo" pitchFamily="34" charset="-128"/>
              </a:rPr>
              <a:t>www.ahatouch.com</a:t>
            </a:r>
            <a:endParaRPr lang="ko-KR" altLang="en-US" b="1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20499" y="2962017"/>
            <a:ext cx="177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1"/>
                </a:solidFill>
                <a:latin typeface="+mj-lt"/>
                <a:ea typeface="굴림"/>
              </a:rPr>
              <a:t>2020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굴림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굴림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굴림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  <a:ea typeface="굴림"/>
              </a:rPr>
              <a:t>12 / 15 </a:t>
            </a:r>
            <a:endParaRPr lang="ko-KR" altLang="en-US" b="1" dirty="0">
              <a:solidFill>
                <a:schemeClr val="bg1"/>
              </a:solidFill>
              <a:latin typeface="+mj-lt"/>
              <a:ea typeface="굴림"/>
            </a:endParaRPr>
          </a:p>
        </p:txBody>
      </p:sp>
      <p:pic>
        <p:nvPicPr>
          <p:cNvPr id="5129" name="_x142583392" descr="EMB00002c88450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70" y="3522993"/>
            <a:ext cx="1480645" cy="235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DE093\Desktop\KakaoTalk_20201210_13443879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397649"/>
            <a:ext cx="2895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64233" y="3383465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구기도 회장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808038" y="252413"/>
            <a:ext cx="730885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kumimoji="0" lang="en-US" altLang="ko-KR" sz="20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2. Technology</a:t>
            </a:r>
            <a:r>
              <a:rPr kumimoji="0" lang="en-US" altLang="ko-KR" sz="16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6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보유기술</a:t>
            </a:r>
            <a:r>
              <a:rPr kumimoji="0" lang="en-US" altLang="ko-KR" sz="16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kumimoji="0" lang="ko-KR" altLang="en-US" sz="16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92113" y="777875"/>
          <a:ext cx="10983912" cy="182880"/>
        </p:xfrm>
        <a:graphic>
          <a:graphicData uri="http://schemas.openxmlformats.org/drawingml/2006/table">
            <a:tbl>
              <a:tblPr firstRow="1" firstCol="1" bandRow="1"/>
              <a:tblGrid>
                <a:gridCol w="1365566"/>
                <a:gridCol w="1472438"/>
                <a:gridCol w="5117910"/>
                <a:gridCol w="3027998"/>
              </a:tblGrid>
              <a:tr h="18256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바탕"/>
                          <a:cs typeface="Times New Roman"/>
                        </a:rPr>
                        <a:t>원천기술보유 현황</a:t>
                      </a:r>
                      <a:endParaRPr lang="ko-KR" sz="12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바탕"/>
                          <a:cs typeface="Times New Roman"/>
                        </a:rPr>
                        <a:t>국내외 경쟁사</a:t>
                      </a:r>
                      <a:endParaRPr lang="ko-KR" sz="12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바탕"/>
                          <a:cs typeface="Times New Roman"/>
                        </a:rPr>
                        <a:t>기술내용 및 응용상품</a:t>
                      </a:r>
                      <a:endParaRPr lang="ko-KR" sz="12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바탕"/>
                          <a:cs typeface="Times New Roman"/>
                        </a:rPr>
                        <a:t>보유특허</a:t>
                      </a:r>
                      <a:endParaRPr lang="ko-KR" sz="12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07988" y="982663"/>
          <a:ext cx="10991850" cy="5251451"/>
        </p:xfrm>
        <a:graphic>
          <a:graphicData uri="http://schemas.openxmlformats.org/drawingml/2006/table">
            <a:tbl>
              <a:tblPr firstRow="1" firstCol="1" bandRow="1"/>
              <a:tblGrid>
                <a:gridCol w="1348833"/>
                <a:gridCol w="653160"/>
                <a:gridCol w="831294"/>
                <a:gridCol w="5118400"/>
                <a:gridCol w="3040163"/>
              </a:tblGrid>
              <a:tr h="562656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RMS 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원격 관제 시스템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국내외 약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8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개사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AMC-6000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과 연동하여 원격 장치제어 •실시간 모니터링 및 제어가능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.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손쉬운 관리 및 인터페이스 •전동스크린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엘리베이션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프로젝터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전등 제어 기본제공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, Mobile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기기에서 원격제어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>
                          <a:effectLst/>
                          <a:latin typeface="바탕"/>
                          <a:cs typeface="Times New Roman"/>
                        </a:rPr>
                        <a:t> 10-1047040</a:t>
                      </a: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전자교탁 시스템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>
                          <a:effectLst/>
                          <a:latin typeface="바탕"/>
                          <a:cs typeface="Times New Roman"/>
                        </a:rPr>
                        <a:t> 10-1094193</a:t>
                      </a: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전자교탁 시스템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1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응용제품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국내외 약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10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여개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사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전자교탁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스마트교실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5104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Ultra slim IR Touch </a:t>
                      </a:r>
                      <a:endParaRPr lang="en-US" sz="1000" b="1" kern="100" dirty="0" smtClean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Sensor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덴마크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F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사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1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개사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Touch Sensor </a:t>
                      </a:r>
                      <a:r>
                        <a:rPr lang="en-US" sz="1000" kern="100" dirty="0" err="1">
                          <a:effectLst/>
                          <a:latin typeface="바탕"/>
                          <a:cs typeface="Times New Roman"/>
                        </a:rPr>
                        <a:t>Airgap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을 줄여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Air-Touch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를 제거함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(5mm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→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1.5mm)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Touch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해상도를 높여 터치인식 면적을 현저히 줄임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( 8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ф→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1.5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ф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>
                          <a:effectLst/>
                          <a:latin typeface="바탕"/>
                          <a:cs typeface="Times New Roman"/>
                        </a:rPr>
                        <a:t> 10-1889491</a:t>
                      </a: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슬림 베젤을 가지는 에어터치층을 줄인 전자칠판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>
                          <a:effectLst/>
                          <a:latin typeface="바탕"/>
                          <a:cs typeface="Times New Roman"/>
                        </a:rPr>
                        <a:t> 10-1715773</a:t>
                      </a: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터치센서를 구비하는 디스플레이장치 및 그를 이용한 터치 감지방법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>
                          <a:effectLst/>
                          <a:latin typeface="바탕"/>
                          <a:cs typeface="Times New Roman"/>
                        </a:rPr>
                        <a:t>10-1890695</a:t>
                      </a: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호 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판서인식을 개선한 적외선 터치센서 장치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7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응용제품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국내외 약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3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개사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평판형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전자칠판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(IFPD)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12863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1 Layer Comb Touch Sensor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 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당사유일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 종래는 정전용량터치센서와 전자기유도터치센서를 별도로 각각 제조하여 탑재하여 사용한 것을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2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가지를 합쳐 하나의 센서로 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두가지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기능을 할 수 있도록 개발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.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ko-KR" sz="1000" kern="100" dirty="0" smtClean="0">
                          <a:effectLst/>
                          <a:latin typeface="바탕"/>
                          <a:cs typeface="Times New Roman"/>
                        </a:rPr>
                        <a:t>제조비용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및 센서 가격의 저렴화로 같은 기능을 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갖으면서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가격 경쟁력을 갖춘 혁신적인 기술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 작은 글씨를 판서 할 수 있는 전자기유도 방식의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EMR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과 손으로 문서 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확대등을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할 수 있는 정전용량터치센서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COVER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GLASS </a:t>
                      </a:r>
                      <a:r>
                        <a:rPr lang="ko-KR" sz="1000" kern="100" dirty="0" err="1" smtClean="0">
                          <a:effectLst/>
                          <a:latin typeface="바탕"/>
                          <a:cs typeface="Times New Roman"/>
                        </a:rPr>
                        <a:t>한장에</a:t>
                      </a:r>
                      <a:r>
                        <a:rPr lang="ko-KR" sz="1000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두 종류의 센서를 구현 할 수 있는 특허 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기술를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채용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10-1966689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(PCAP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패턴과 ＥＭＲ 패턴을 구비한 다중 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센싱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방식터치 패널 및 그 제조방법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1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응용제품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당사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유일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평판형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전자칠판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(IFPD)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37758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터치디스플레이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살균장치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 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당사 유일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 터치디스플레이는 여러 사람이 직접 손을 터치하여 사용하므로 여러 유해균이 묻어 전염의 우려가 큼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 터치 표면을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UVC /LAMP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를 사용하여 살균 할 수 있는 장치를 내장 자동으로 살균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 터치디스플레이에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UV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살균 빛을 자동으로 스캔 방식의 조사방식과 덮게 방식의 조사 방식 바이러스 살균장치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10-1833319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살균장치를 구비한 터치 디스플레이 장치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출원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10-2020-0083028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 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터치패널 살균장치 및 이를 포함한 전자칠판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1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응용제품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당사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유일</a:t>
                      </a: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평판형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전자칠판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(IFPD),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전자교탁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, ATM, KIOSK,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민원발급기용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카지노용등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602" marR="23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3732213"/>
            <a:ext cx="841375" cy="79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5368925"/>
            <a:ext cx="725487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그룹 5"/>
          <p:cNvGrpSpPr>
            <a:grpSpLocks/>
          </p:cNvGrpSpPr>
          <p:nvPr/>
        </p:nvGrpSpPr>
        <p:grpSpPr bwMode="auto">
          <a:xfrm>
            <a:off x="458788" y="923925"/>
            <a:ext cx="4016375" cy="346075"/>
            <a:chOff x="3119342" y="1050926"/>
            <a:chExt cx="3757708" cy="32330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119342" y="1070206"/>
              <a:ext cx="3597300" cy="3040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ea"/>
              </a:endParaRPr>
            </a:p>
          </p:txBody>
        </p:sp>
        <p:sp>
          <p:nvSpPr>
            <p:cNvPr id="8" name="직사각형 14"/>
            <p:cNvSpPr>
              <a:spLocks noChangeArrowheads="1"/>
            </p:cNvSpPr>
            <p:nvPr/>
          </p:nvSpPr>
          <p:spPr bwMode="auto">
            <a:xfrm>
              <a:off x="3276780" y="1050926"/>
              <a:ext cx="3600270" cy="315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latinLnBrk="0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600" b="1">
                  <a:solidFill>
                    <a:schemeClr val="tx2"/>
                  </a:solidFill>
                  <a:latin typeface="+mn-ea"/>
                  <a:ea typeface="+mn-ea"/>
                </a:rPr>
                <a:t>정부출연 개발과제 수행실적 및 성과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54025" y="1198563"/>
          <a:ext cx="11202988" cy="5270499"/>
        </p:xfrm>
        <a:graphic>
          <a:graphicData uri="http://schemas.openxmlformats.org/drawingml/2006/table">
            <a:tbl>
              <a:tblPr/>
              <a:tblGrid>
                <a:gridCol w="554038">
                  <a:extLst>
                    <a:ext uri="{9D8B030D-6E8A-4147-A177-3AD203B41FA5}"/>
                  </a:extLst>
                </a:gridCol>
                <a:gridCol w="2957512">
                  <a:extLst>
                    <a:ext uri="{9D8B030D-6E8A-4147-A177-3AD203B41FA5}"/>
                  </a:extLst>
                </a:gridCol>
                <a:gridCol w="4391025">
                  <a:extLst>
                    <a:ext uri="{9D8B030D-6E8A-4147-A177-3AD203B41FA5}"/>
                  </a:extLst>
                </a:gridCol>
                <a:gridCol w="1249363">
                  <a:extLst>
                    <a:ext uri="{9D8B030D-6E8A-4147-A177-3AD203B41FA5}"/>
                  </a:extLst>
                </a:gridCol>
                <a:gridCol w="911225">
                  <a:extLst>
                    <a:ext uri="{9D8B030D-6E8A-4147-A177-3AD203B41FA5}"/>
                  </a:extLst>
                </a:gridCol>
                <a:gridCol w="1139825">
                  <a:extLst>
                    <a:ext uri="{9D8B030D-6E8A-4147-A177-3AD203B41FA5}"/>
                  </a:extLst>
                </a:gridCol>
              </a:tblGrid>
              <a:tr h="612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프로그램명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시행부처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기관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 제 명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총수행기간</a:t>
                      </a:r>
                    </a:p>
                    <a:p>
                      <a:pPr marL="6350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시작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종료일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총사업비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백만원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 과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중소기업융복합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기술개발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서울지방중소기업청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U-LEARNING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용 융합단말 개발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2009.12.01.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~2010.11.30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양산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경기도 기술개발사업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경기과학기술진흥원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OPTICAL IMAGE TOUCH SENSOR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 및 이를 장착한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LCD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전자칠판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2011.07.01.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~2012.06.30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300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양산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G-STAR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기업육성사업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경기중소기업 종합지원센타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임베디드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안드로이드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전자칠판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2011.12.01.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~2013.01.31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양산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중국내수시장 진출기업 기술개발사업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중소기업정보진흥원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자동절체형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USB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허브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Bar speaker,Hot key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 내장된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인치 전자칠판개발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2014.01.31.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~2015.12.18.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232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양산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산업융합 활성화를 위한 융합메이커스 사업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한국생산기술연구원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인치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P-CAP 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터치센서 및 프리미엄 전자칠판 개발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2014.05.01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~2015.04.30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130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양산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산업기술혁신사업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R&amp;D 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재발견 프로젝트</a:t>
                      </a:r>
                      <a:endParaRPr kumimoji="0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산업통상자원부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단일박막 금속 메쉬 터치센서를 적용한</a:t>
                      </a:r>
                      <a:endParaRPr kumimoji="0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인치 급  태블릿 모니터 개발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2016.09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~2017.08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457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양산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소비재산업고도화 기술개발사업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산업통상자원부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두루마리 타입의 컬러 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제어형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펜 일체형 디지털노트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2017.04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~2019.12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1533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완료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중소기업 기술개발사업 수출기업기술개발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중소벤처기업부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고감도 고기능의 터치기능을 갖는 대형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(86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인치급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(Cu)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메쉬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방식의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PCAP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센서와 전자기유도방식의 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테블릿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센서의 개발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2017.08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~2018.08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300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양산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중소기업 기술개발 구매조건부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해외수요처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중소벤처기업부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판서성능 향상을 위한 에어터치 층을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50%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줄인 다기능 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초슬림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전자칠판 개발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2019.06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~2020.05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706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양산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65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2915" marR="12915" marT="12847" marB="12847" anchor="ctr" horzOverflow="overflow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 혁신 역량 시장주도형 기술개발사업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산업통상자원부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인공지능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(AI)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기능과 사물인터넷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en-US" alt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IoT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기능을 융합한 전자칠판 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기술 및 디자인 개발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2020.04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~2021.12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1249</a:t>
                      </a: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진행중</a:t>
                      </a: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15" marR="12915" marT="12847" marB="12847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4425" name="Rectangle 4"/>
          <p:cNvSpPr>
            <a:spLocks noChangeArrowheads="1"/>
          </p:cNvSpPr>
          <p:nvPr/>
        </p:nvSpPr>
        <p:spPr bwMode="auto">
          <a:xfrm>
            <a:off x="808038" y="252413"/>
            <a:ext cx="730885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kumimoji="0" lang="en-US" altLang="ko-KR" sz="20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2. Technology </a:t>
            </a:r>
            <a:r>
              <a:rPr kumimoji="0" lang="en-US" altLang="ko-KR" sz="16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6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정부과제 수행실적</a:t>
            </a:r>
            <a:r>
              <a:rPr kumimoji="0" lang="en-US" altLang="ko-KR" sz="16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kumimoji="0" lang="ko-KR" altLang="en-US" sz="16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01465" y="1079970"/>
            <a:ext cx="2524178" cy="4157047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모서리가 둥근 직사각형 8"/>
          <p:cNvSpPr/>
          <p:nvPr/>
        </p:nvSpPr>
        <p:spPr>
          <a:xfrm>
            <a:off x="6400806" y="1079970"/>
            <a:ext cx="2505694" cy="415704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모서리가 둥근 직사각형 11"/>
          <p:cNvSpPr/>
          <p:nvPr/>
        </p:nvSpPr>
        <p:spPr>
          <a:xfrm>
            <a:off x="9268471" y="1079970"/>
            <a:ext cx="2440602" cy="4157047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모서리가 둥근 직사각형 14"/>
          <p:cNvSpPr/>
          <p:nvPr/>
        </p:nvSpPr>
        <p:spPr>
          <a:xfrm>
            <a:off x="3478947" y="1079970"/>
            <a:ext cx="2554530" cy="415704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769" y="2460726"/>
            <a:ext cx="1892859" cy="9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244" y="3581672"/>
            <a:ext cx="1473910" cy="47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410" y="1229740"/>
            <a:ext cx="781806" cy="109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11409" y="4370120"/>
            <a:ext cx="2113808" cy="56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lt"/>
              </a:rPr>
              <a:t>Smart-Pass, </a:t>
            </a:r>
            <a:r>
              <a:rPr lang="ko-KR" altLang="en-US" sz="1100" dirty="0" err="1" smtClean="0">
                <a:latin typeface="+mn-lt"/>
              </a:rPr>
              <a:t>의료용모니터</a:t>
            </a:r>
            <a:r>
              <a:rPr lang="en-US" altLang="ko-KR" sz="1100" dirty="0" smtClean="0">
                <a:latin typeface="+mn-lt"/>
              </a:rPr>
              <a:t>, Silver </a:t>
            </a:r>
            <a:r>
              <a:rPr lang="ko-KR" altLang="en-US" sz="1100" dirty="0" smtClean="0">
                <a:latin typeface="+mn-lt"/>
              </a:rPr>
              <a:t>치매예방 </a:t>
            </a:r>
            <a:r>
              <a:rPr lang="en-US" altLang="ko-KR" sz="1100" dirty="0" smtClean="0">
                <a:latin typeface="+mn-lt"/>
              </a:rPr>
              <a:t>Smart Table</a:t>
            </a:r>
            <a:endParaRPr lang="ko-KR" altLang="en-US" sz="1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8809" y="4403770"/>
            <a:ext cx="2113808" cy="56746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lt"/>
              </a:rPr>
              <a:t>Digital Signage </a:t>
            </a:r>
            <a:r>
              <a:rPr lang="en-US" altLang="ko-KR" sz="800" dirty="0" smtClean="0">
                <a:latin typeface="+mn-lt"/>
              </a:rPr>
              <a:t>(In door, Out door)</a:t>
            </a:r>
            <a:r>
              <a:rPr lang="en-US" altLang="ko-KR" sz="1100" dirty="0" smtClean="0">
                <a:latin typeface="+mn-lt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err="1" smtClean="0">
                <a:latin typeface="+mn-lt"/>
              </a:rPr>
              <a:t>Multivision</a:t>
            </a:r>
            <a:r>
              <a:rPr lang="en-US" altLang="ko-KR" sz="1100" dirty="0" smtClean="0">
                <a:latin typeface="+mn-lt"/>
              </a:rPr>
              <a:t>, LED Display</a:t>
            </a:r>
            <a:endParaRPr lang="ko-KR" altLang="en-US" sz="11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97559" y="4530118"/>
            <a:ext cx="2113808" cy="31354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lt"/>
              </a:rPr>
              <a:t>Touch Sensor, </a:t>
            </a:r>
            <a:r>
              <a:rPr lang="ko-KR" altLang="en-US" sz="1100" dirty="0" smtClean="0">
                <a:latin typeface="+mn-lt"/>
              </a:rPr>
              <a:t>전자칠판</a:t>
            </a:r>
            <a:r>
              <a:rPr lang="en-US" altLang="ko-KR" sz="1100" dirty="0" smtClean="0">
                <a:latin typeface="+mn-lt"/>
              </a:rPr>
              <a:t>(IFPD)</a:t>
            </a:r>
            <a:endParaRPr lang="ko-KR" altLang="en-US" sz="11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5584" y="4401795"/>
            <a:ext cx="2113808" cy="56746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lt"/>
              </a:rPr>
              <a:t>LCD Tablet Monitor, 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lt"/>
              </a:rPr>
              <a:t>Digital Podium(</a:t>
            </a:r>
            <a:r>
              <a:rPr lang="ko-KR" altLang="en-US" sz="1100" dirty="0" smtClean="0">
                <a:latin typeface="+mn-lt"/>
              </a:rPr>
              <a:t>전자교탁</a:t>
            </a:r>
            <a:r>
              <a:rPr lang="en-US" altLang="ko-KR" sz="1100" dirty="0" smtClean="0">
                <a:latin typeface="+mn-lt"/>
              </a:rPr>
              <a:t>)</a:t>
            </a:r>
            <a:endParaRPr lang="ko-KR" altLang="en-US" sz="1100" dirty="0">
              <a:latin typeface="+mn-lt"/>
            </a:endParaRPr>
          </a:p>
        </p:txBody>
      </p:sp>
      <p:pic>
        <p:nvPicPr>
          <p:cNvPr id="24" name="Picture 10" descr="G:\My picture\모니터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53" y="1342608"/>
            <a:ext cx="1121624" cy="65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57" y="1383020"/>
            <a:ext cx="998404" cy="61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4" y="2199803"/>
            <a:ext cx="1119187" cy="133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53" y="2340427"/>
            <a:ext cx="1214437" cy="111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89" y="3532509"/>
            <a:ext cx="972527" cy="78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73" y="1342608"/>
            <a:ext cx="1553478" cy="81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5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075" y="2199803"/>
            <a:ext cx="1458273" cy="973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6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720" y="3271780"/>
            <a:ext cx="1880983" cy="107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876" y="1225145"/>
            <a:ext cx="1591673" cy="152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67" y="2823575"/>
            <a:ext cx="689514" cy="150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712" y="2747615"/>
            <a:ext cx="914402" cy="157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AutoShape 2"/>
          <p:cNvSpPr>
            <a:spLocks noChangeArrowheads="1"/>
          </p:cNvSpPr>
          <p:nvPr/>
        </p:nvSpPr>
        <p:spPr bwMode="auto">
          <a:xfrm>
            <a:off x="2111317" y="234543"/>
            <a:ext cx="2643146" cy="339615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kumimoji="0" lang="ko-KR" altLang="en-US" sz="1400" smtClean="0">
                <a:solidFill>
                  <a:srgbClr val="FFFFFF"/>
                </a:solidFill>
                <a:latin typeface="+mn-lt"/>
                <a:ea typeface="HY견고딕" pitchFamily="18" charset="-127"/>
              </a:rPr>
              <a:t>주요 개발 및 제조물품</a:t>
            </a:r>
            <a:endParaRPr kumimoji="0" lang="ko-KR" altLang="en-US" sz="1400" dirty="0">
              <a:solidFill>
                <a:srgbClr val="FFFFFF"/>
              </a:solidFill>
              <a:latin typeface="+mn-lt"/>
              <a:ea typeface="HY견고딕" pitchFamily="18" charset="-127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595313" y="252413"/>
            <a:ext cx="14351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90513" indent="-29051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kumimoji="0"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함초롬돋움" panose="020B0604000101010101" pitchFamily="50" charset="-127"/>
              </a:rPr>
              <a:t>3.Products</a:t>
            </a:r>
            <a:endParaRPr kumimoji="0" lang="en-US" altLang="ko-KR" sz="2000" b="1" dirty="0">
              <a:solidFill>
                <a:schemeClr val="bg1">
                  <a:lumMod val="65000"/>
                </a:schemeClr>
              </a:solidFill>
              <a:latin typeface="+mn-lt"/>
              <a:cs typeface="함초롬돋움" panose="020B0604000101010101" pitchFamily="50" charset="-127"/>
            </a:endParaRPr>
          </a:p>
        </p:txBody>
      </p:sp>
      <p:sp>
        <p:nvSpPr>
          <p:cNvPr id="18" name="육각형 17"/>
          <p:cNvSpPr/>
          <p:nvPr/>
        </p:nvSpPr>
        <p:spPr>
          <a:xfrm>
            <a:off x="2030413" y="5438899"/>
            <a:ext cx="5848204" cy="938150"/>
          </a:xfrm>
          <a:prstGeom prst="hexago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육각형 38"/>
          <p:cNvSpPr/>
          <p:nvPr/>
        </p:nvSpPr>
        <p:spPr>
          <a:xfrm>
            <a:off x="9533633" y="5438899"/>
            <a:ext cx="2175440" cy="938150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2244" y="5646364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rgbClr val="FF0000"/>
                </a:solidFill>
              </a:rPr>
              <a:t>NEW</a:t>
            </a:r>
          </a:p>
          <a:p>
            <a:r>
              <a:rPr lang="ko-KR" altLang="en-US" sz="1400" b="1" dirty="0" err="1" smtClean="0">
                <a:solidFill>
                  <a:schemeClr val="tx1"/>
                </a:solidFill>
              </a:rPr>
              <a:t>스마트헬스케어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 부문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89286" y="5621876"/>
            <a:ext cx="2930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기존  사업부문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773043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2"/>
          <p:cNvSpPr>
            <a:spLocks noChangeArrowheads="1"/>
          </p:cNvSpPr>
          <p:nvPr/>
        </p:nvSpPr>
        <p:spPr bwMode="auto">
          <a:xfrm>
            <a:off x="2111317" y="234543"/>
            <a:ext cx="2643146" cy="339615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kumimoji="0" lang="ko-KR" altLang="en-US" sz="1400" dirty="0" smtClean="0">
                <a:solidFill>
                  <a:srgbClr val="FFFFFF"/>
                </a:solidFill>
                <a:latin typeface="+mn-lt"/>
                <a:ea typeface="HY견고딕" pitchFamily="18" charset="-127"/>
              </a:rPr>
              <a:t>제품별 제조 공정</a:t>
            </a:r>
            <a:endParaRPr kumimoji="0" lang="ko-KR" altLang="en-US" sz="1400" dirty="0">
              <a:solidFill>
                <a:srgbClr val="FFFFFF"/>
              </a:solidFill>
              <a:latin typeface="+mn-lt"/>
              <a:ea typeface="HY견고딕" pitchFamily="18" charset="-127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595313" y="252413"/>
            <a:ext cx="14351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90513" indent="-29051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kumimoji="0"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함초롬돋움" panose="020B0604000101010101" pitchFamily="50" charset="-127"/>
              </a:rPr>
              <a:t>3.Products</a:t>
            </a:r>
            <a:endParaRPr kumimoji="0" lang="en-US" altLang="ko-KR" sz="2000" b="1" dirty="0">
              <a:solidFill>
                <a:schemeClr val="bg1">
                  <a:lumMod val="65000"/>
                </a:schemeClr>
              </a:solidFill>
              <a:latin typeface="+mn-lt"/>
              <a:cs typeface="함초롬돋움" panose="020B0604000101010101" pitchFamily="50" charset="-127"/>
            </a:endParaRPr>
          </a:p>
        </p:txBody>
      </p:sp>
      <p:pic>
        <p:nvPicPr>
          <p:cNvPr id="30" name="그림 29" descr="EMB00005bdc330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7" y="1325411"/>
            <a:ext cx="5660452" cy="35672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608800" y="5637960"/>
          <a:ext cx="10898390" cy="498475"/>
        </p:xfrm>
        <a:graphic>
          <a:graphicData uri="http://schemas.openxmlformats.org/drawingml/2006/table">
            <a:tbl>
              <a:tblPr/>
              <a:tblGrid>
                <a:gridCol w="2243721"/>
                <a:gridCol w="8654669"/>
              </a:tblGrid>
              <a:tr h="498475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0" dirty="0">
                          <a:solidFill>
                            <a:srgbClr val="000000"/>
                          </a:solidFill>
                          <a:latin typeface="굴림"/>
                          <a:ea typeface="한컴바탕"/>
                          <a:cs typeface="굴림"/>
                        </a:rPr>
                        <a:t>전자교탁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한컴바탕"/>
                          <a:ea typeface="맑은 고딕"/>
                          <a:cs typeface="Times New Roman"/>
                        </a:rPr>
                        <a:t>(PODIUM)</a:t>
                      </a:r>
                      <a:endParaRPr lang="ko-KR" sz="100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0" dirty="0">
                          <a:solidFill>
                            <a:srgbClr val="000000"/>
                          </a:solidFill>
                          <a:latin typeface="굴림"/>
                          <a:ea typeface="한컴바탕"/>
                          <a:cs typeface="굴림"/>
                        </a:rPr>
                        <a:t>생산공정</a:t>
                      </a:r>
                      <a:endParaRPr lang="ko-KR" sz="100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17780" marR="17780" marT="17780" marB="1778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◇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수입검사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→ M.E.S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등록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 →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자재투입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 → F.C.T → M.E.S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등록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 →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악세사리확인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 →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선반장착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 →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외관세척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→ PACKING → M.E.S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바탕"/>
                          <a:ea typeface="맑은 고딕"/>
                          <a:cs typeface="굴림"/>
                        </a:rPr>
                        <a:t>등록</a:t>
                      </a:r>
                      <a:endParaRPr lang="ko-KR" sz="100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17780" marR="1778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3" name="그룹 212"/>
          <p:cNvGrpSpPr/>
          <p:nvPr/>
        </p:nvGrpSpPr>
        <p:grpSpPr>
          <a:xfrm>
            <a:off x="6109428" y="924231"/>
            <a:ext cx="5932150" cy="4087166"/>
            <a:chOff x="785786" y="785794"/>
            <a:chExt cx="8382699" cy="5318319"/>
          </a:xfrm>
        </p:grpSpPr>
        <p:sp>
          <p:nvSpPr>
            <p:cNvPr id="214" name="도넛 213"/>
            <p:cNvSpPr/>
            <p:nvPr/>
          </p:nvSpPr>
          <p:spPr>
            <a:xfrm>
              <a:off x="1214414" y="1857364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도넛 214"/>
            <p:cNvSpPr/>
            <p:nvPr/>
          </p:nvSpPr>
          <p:spPr>
            <a:xfrm>
              <a:off x="7358082" y="1857364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도넛 215"/>
            <p:cNvSpPr/>
            <p:nvPr/>
          </p:nvSpPr>
          <p:spPr>
            <a:xfrm>
              <a:off x="7358082" y="3071810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도넛 216"/>
            <p:cNvSpPr/>
            <p:nvPr/>
          </p:nvSpPr>
          <p:spPr>
            <a:xfrm>
              <a:off x="4286248" y="1857364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도넛 217"/>
            <p:cNvSpPr/>
            <p:nvPr/>
          </p:nvSpPr>
          <p:spPr>
            <a:xfrm>
              <a:off x="2714612" y="1857364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928661" y="1375554"/>
              <a:ext cx="714380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/>
                <a:t>수입검사</a:t>
              </a:r>
              <a:endParaRPr lang="ko-KR" altLang="en-US" sz="1000" b="1" dirty="0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214546" y="1360102"/>
              <a:ext cx="1285884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/>
                <a:t>PANEL </a:t>
              </a:r>
              <a:r>
                <a:rPr lang="en-US" altLang="ko-KR" sz="1000" b="1" dirty="0" err="1" smtClean="0"/>
                <a:t>A'ssy</a:t>
              </a:r>
              <a:r>
                <a:rPr lang="ko-KR" altLang="en-US" sz="1000" b="1" dirty="0" smtClean="0"/>
                <a:t>조립</a:t>
              </a:r>
              <a:endParaRPr lang="en-US" altLang="ko-KR" sz="1000" b="1" dirty="0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3786182" y="1375554"/>
              <a:ext cx="1500198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/>
                <a:t>CASE </a:t>
              </a:r>
              <a:r>
                <a:rPr lang="en-US" altLang="ko-KR" sz="1000" b="1" dirty="0"/>
                <a:t>COLUMN </a:t>
              </a:r>
              <a:r>
                <a:rPr lang="ko-KR" altLang="en-US" sz="1000" b="1" dirty="0" smtClean="0"/>
                <a:t>조립</a:t>
              </a:r>
              <a:endParaRPr lang="ko-KR" altLang="en-US" sz="1000" b="1" dirty="0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6929452" y="1375681"/>
              <a:ext cx="2088004" cy="5206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/>
                <a:t>FRAME IR,SENSOR MODULE </a:t>
              </a:r>
              <a:r>
                <a:rPr lang="ko-KR" altLang="en-US" sz="1000" b="1" dirty="0" smtClean="0"/>
                <a:t>조립</a:t>
              </a:r>
              <a:endParaRPr lang="ko-KR" altLang="en-US" sz="1000" b="1" dirty="0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6929452" y="2609892"/>
              <a:ext cx="2104786" cy="5206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/>
                <a:t>COVER BACK-3 (LED BAR,CAM </a:t>
              </a:r>
              <a:r>
                <a:rPr lang="ko-KR" altLang="en-US" sz="1000" b="1" dirty="0" smtClean="0"/>
                <a:t>모듈</a:t>
              </a:r>
              <a:r>
                <a:rPr lang="en-US" altLang="ko-KR" sz="1000" b="1" dirty="0" smtClean="0"/>
                <a:t>)</a:t>
              </a:r>
              <a:r>
                <a:rPr lang="ko-KR" altLang="en-US" sz="1000" b="1" dirty="0" smtClean="0"/>
                <a:t> 조립</a:t>
              </a:r>
              <a:endParaRPr lang="en-US" altLang="ko-KR" sz="1000" b="1" dirty="0"/>
            </a:p>
          </p:txBody>
        </p:sp>
        <p:sp>
          <p:nvSpPr>
            <p:cNvPr id="224" name="도넛 223"/>
            <p:cNvSpPr/>
            <p:nvPr/>
          </p:nvSpPr>
          <p:spPr>
            <a:xfrm>
              <a:off x="7358082" y="4357694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929452" y="3895776"/>
              <a:ext cx="2239033" cy="5206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/>
                <a:t>CABLE </a:t>
              </a:r>
              <a:r>
                <a:rPr lang="ko-KR" altLang="en-US" sz="1000" b="1" dirty="0"/>
                <a:t>연결</a:t>
              </a:r>
              <a:r>
                <a:rPr lang="en-US" altLang="ko-KR" sz="1000" b="1" dirty="0"/>
                <a:t>-1 ~</a:t>
              </a:r>
              <a:r>
                <a:rPr lang="en-US" altLang="ko-KR" sz="1000" b="1" dirty="0" smtClean="0"/>
                <a:t>6( AD BOARD,PANEL </a:t>
              </a:r>
              <a:r>
                <a:rPr lang="en-US" altLang="ko-KR" sz="1000" b="1" dirty="0" err="1" smtClean="0"/>
                <a:t>A'ssy</a:t>
              </a:r>
              <a:r>
                <a:rPr lang="en-US" altLang="ko-KR" sz="1000" b="1" dirty="0" smtClean="0"/>
                <a:t>)</a:t>
              </a:r>
              <a:endParaRPr lang="ko-KR" altLang="en-US" sz="1000" dirty="0"/>
            </a:p>
          </p:txBody>
        </p:sp>
        <p:sp>
          <p:nvSpPr>
            <p:cNvPr id="226" name="도넛 225"/>
            <p:cNvSpPr/>
            <p:nvPr/>
          </p:nvSpPr>
          <p:spPr>
            <a:xfrm>
              <a:off x="5857884" y="1857364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5286380" y="1382381"/>
              <a:ext cx="1571636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/>
                <a:t>COVER </a:t>
              </a:r>
              <a:r>
                <a:rPr lang="en-US" altLang="ko-KR" sz="1000" b="1" dirty="0"/>
                <a:t>BACK-1 </a:t>
              </a:r>
              <a:r>
                <a:rPr lang="en-US" altLang="ko-KR" sz="1000" b="1" dirty="0" smtClean="0"/>
                <a:t>,2 </a:t>
              </a:r>
              <a:r>
                <a:rPr lang="ko-KR" altLang="en-US" sz="1000" b="1" dirty="0" smtClean="0"/>
                <a:t>조립</a:t>
              </a:r>
              <a:endParaRPr lang="en-US" altLang="ko-KR" sz="1000" b="1" dirty="0"/>
            </a:p>
          </p:txBody>
        </p:sp>
        <p:sp>
          <p:nvSpPr>
            <p:cNvPr id="228" name="도넛 227"/>
            <p:cNvSpPr/>
            <p:nvPr/>
          </p:nvSpPr>
          <p:spPr>
            <a:xfrm>
              <a:off x="1214414" y="5634825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9" name="도넛 228"/>
            <p:cNvSpPr/>
            <p:nvPr/>
          </p:nvSpPr>
          <p:spPr>
            <a:xfrm>
              <a:off x="7358082" y="5634825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0" name="도넛 229"/>
            <p:cNvSpPr/>
            <p:nvPr/>
          </p:nvSpPr>
          <p:spPr>
            <a:xfrm>
              <a:off x="4286248" y="5634825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1" name="도넛 230"/>
            <p:cNvSpPr/>
            <p:nvPr/>
          </p:nvSpPr>
          <p:spPr>
            <a:xfrm>
              <a:off x="2714612" y="5634825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106372" y="5300581"/>
              <a:ext cx="728826" cy="3203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chemeClr val="bg2">
                      <a:lumMod val="50000"/>
                    </a:schemeClr>
                  </a:solidFill>
                </a:rPr>
                <a:t>Q-3</a:t>
              </a:r>
              <a:endParaRPr lang="ko-KR" altLang="en-US" sz="1000" b="1" dirty="0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2504611" y="5376081"/>
              <a:ext cx="1008685" cy="3203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M-10</a:t>
              </a:r>
              <a:endParaRPr lang="en-US" altLang="ko-KR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4109810" y="5376081"/>
              <a:ext cx="829870" cy="3203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M-9</a:t>
              </a:r>
              <a:endParaRPr lang="en-US" altLang="ko-KR" sz="1000" b="1" dirty="0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7000892" y="5857892"/>
              <a:ext cx="150019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/>
                <a:t>COVER BACK-4 </a:t>
              </a:r>
              <a:r>
                <a:rPr lang="ko-KR" altLang="en-US" sz="1000" b="1" dirty="0" smtClean="0"/>
                <a:t>조립</a:t>
              </a:r>
              <a:endParaRPr lang="en-US" altLang="ko-KR" sz="1000" b="1" dirty="0"/>
            </a:p>
          </p:txBody>
        </p:sp>
        <p:sp>
          <p:nvSpPr>
            <p:cNvPr id="236" name="도넛 235"/>
            <p:cNvSpPr/>
            <p:nvPr/>
          </p:nvSpPr>
          <p:spPr>
            <a:xfrm>
              <a:off x="5857884" y="5634825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5643570" y="5857892"/>
              <a:ext cx="7143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/>
                <a:t>기능검사</a:t>
              </a:r>
              <a:endParaRPr lang="ko-KR" altLang="en-US" sz="1000" b="1" dirty="0"/>
            </a:p>
          </p:txBody>
        </p:sp>
        <p:sp>
          <p:nvSpPr>
            <p:cNvPr id="238" name="도넛 237"/>
            <p:cNvSpPr/>
            <p:nvPr/>
          </p:nvSpPr>
          <p:spPr>
            <a:xfrm>
              <a:off x="1214414" y="3134495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85786" y="2696151"/>
              <a:ext cx="1000132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/>
                <a:t>출하부서 이관</a:t>
              </a:r>
              <a:endParaRPr lang="ko-KR" altLang="en-US" sz="1000" b="1" dirty="0"/>
            </a:p>
          </p:txBody>
        </p:sp>
        <p:sp>
          <p:nvSpPr>
            <p:cNvPr id="240" name="도넛 239"/>
            <p:cNvSpPr/>
            <p:nvPr/>
          </p:nvSpPr>
          <p:spPr>
            <a:xfrm>
              <a:off x="1214414" y="4420379"/>
              <a:ext cx="214314" cy="214314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962590" y="4066119"/>
              <a:ext cx="827169" cy="3227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/>
                <a:t>포장</a:t>
              </a:r>
              <a:endParaRPr lang="ko-KR" altLang="en-US" sz="1000" b="1" dirty="0"/>
            </a:p>
          </p:txBody>
        </p:sp>
        <p:sp>
          <p:nvSpPr>
            <p:cNvPr id="242" name="오른쪽 화살표 241"/>
            <p:cNvSpPr/>
            <p:nvPr/>
          </p:nvSpPr>
          <p:spPr>
            <a:xfrm>
              <a:off x="1643042" y="1928802"/>
              <a:ext cx="785818" cy="71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3" name="오른쪽 화살표 242"/>
            <p:cNvSpPr/>
            <p:nvPr/>
          </p:nvSpPr>
          <p:spPr>
            <a:xfrm>
              <a:off x="3143240" y="1928802"/>
              <a:ext cx="85725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4" name="오른쪽 화살표 243"/>
            <p:cNvSpPr/>
            <p:nvPr/>
          </p:nvSpPr>
          <p:spPr>
            <a:xfrm>
              <a:off x="4714876" y="1954521"/>
              <a:ext cx="85725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5" name="오른쪽 화살표 244"/>
            <p:cNvSpPr/>
            <p:nvPr/>
          </p:nvSpPr>
          <p:spPr>
            <a:xfrm>
              <a:off x="6286512" y="1928802"/>
              <a:ext cx="85725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6" name="오른쪽 화살표 245"/>
            <p:cNvSpPr/>
            <p:nvPr/>
          </p:nvSpPr>
          <p:spPr>
            <a:xfrm rot="5400000">
              <a:off x="7299503" y="2441727"/>
              <a:ext cx="357190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7" name="오른쪽 화살표 246"/>
            <p:cNvSpPr/>
            <p:nvPr/>
          </p:nvSpPr>
          <p:spPr>
            <a:xfrm rot="5400000">
              <a:off x="7263784" y="3620455"/>
              <a:ext cx="428629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8" name="오른쪽 화살표 247"/>
            <p:cNvSpPr/>
            <p:nvPr/>
          </p:nvSpPr>
          <p:spPr>
            <a:xfrm rot="5400000">
              <a:off x="7263784" y="4906338"/>
              <a:ext cx="428629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9" name="오른쪽 화살표 248"/>
            <p:cNvSpPr/>
            <p:nvPr/>
          </p:nvSpPr>
          <p:spPr>
            <a:xfrm rot="10800000">
              <a:off x="6357950" y="5715016"/>
              <a:ext cx="85725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0" name="오른쪽 화살표 249"/>
            <p:cNvSpPr/>
            <p:nvPr/>
          </p:nvSpPr>
          <p:spPr>
            <a:xfrm rot="10800000">
              <a:off x="4714876" y="5715016"/>
              <a:ext cx="85725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1" name="오른쪽 화살표 250"/>
            <p:cNvSpPr/>
            <p:nvPr/>
          </p:nvSpPr>
          <p:spPr>
            <a:xfrm rot="10800000">
              <a:off x="3214678" y="5715016"/>
              <a:ext cx="85725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2" name="오른쪽 화살표 251"/>
            <p:cNvSpPr/>
            <p:nvPr/>
          </p:nvSpPr>
          <p:spPr>
            <a:xfrm rot="10800000">
              <a:off x="1643042" y="5715016"/>
              <a:ext cx="85725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3" name="오른쪽 화살표 252"/>
            <p:cNvSpPr/>
            <p:nvPr/>
          </p:nvSpPr>
          <p:spPr>
            <a:xfrm rot="16200000">
              <a:off x="1118690" y="4904908"/>
              <a:ext cx="405768" cy="714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4" name="오른쪽 화살표 253"/>
            <p:cNvSpPr/>
            <p:nvPr/>
          </p:nvSpPr>
          <p:spPr>
            <a:xfrm rot="16200000">
              <a:off x="1118688" y="3690462"/>
              <a:ext cx="405768" cy="714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142976" y="2071678"/>
              <a:ext cx="4106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chemeClr val="bg2">
                      <a:lumMod val="50000"/>
                    </a:schemeClr>
                  </a:solidFill>
                </a:rPr>
                <a:t>Q-1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2643174" y="2071678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M-1 </a:t>
              </a:r>
              <a:endParaRPr lang="en-US" altLang="ko-KR" sz="1000" b="1" dirty="0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4033508" y="2071678"/>
              <a:ext cx="681368" cy="3203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M-2</a:t>
              </a:r>
              <a:endParaRPr lang="ko-KR" altLang="en-US" sz="1000" b="1" dirty="0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7286644" y="2071678"/>
              <a:ext cx="690394" cy="3203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M-4</a:t>
              </a:r>
              <a:endParaRPr lang="ko-KR" altLang="en-US" sz="1000" b="1" dirty="0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5786446" y="2071678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M-3</a:t>
              </a:r>
              <a:endParaRPr lang="en-US" altLang="ko-KR" sz="1000" b="1" dirty="0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7000890" y="3210879"/>
              <a:ext cx="741214" cy="3203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M-5</a:t>
              </a:r>
              <a:endParaRPr lang="en-US" altLang="ko-KR" sz="1000" b="1" dirty="0"/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7000891" y="4496763"/>
              <a:ext cx="757993" cy="3203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>
                  <a:solidFill>
                    <a:srgbClr val="FF0000"/>
                  </a:solidFill>
                </a:rPr>
                <a:t>M-6</a:t>
              </a:r>
              <a:endParaRPr lang="ko-KR" altLang="en-US" dirty="0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7269863" y="5320094"/>
              <a:ext cx="434733" cy="24622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>
                  <a:solidFill>
                    <a:srgbClr val="FF0000"/>
                  </a:solidFill>
                </a:rPr>
                <a:t>M-7</a:t>
              </a:r>
              <a:endParaRPr lang="ko-KR" altLang="en-US" dirty="0"/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5769665" y="5367454"/>
              <a:ext cx="697085" cy="3203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Q-2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1357290" y="4397225"/>
              <a:ext cx="5084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>
                  <a:solidFill>
                    <a:srgbClr val="FF0000"/>
                  </a:solidFill>
                </a:rPr>
                <a:t>M-11</a:t>
              </a:r>
              <a:endParaRPr lang="ko-KR" altLang="en-US" dirty="0"/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1000100" y="5857892"/>
              <a:ext cx="7143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/>
                <a:t>출하검사</a:t>
              </a:r>
              <a:endParaRPr lang="ko-KR" altLang="en-US" sz="1000" b="1" dirty="0"/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2357422" y="5857892"/>
              <a:ext cx="107157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err="1" smtClean="0"/>
                <a:t>악세서리</a:t>
              </a:r>
              <a:r>
                <a:rPr lang="ko-KR" altLang="en-US" sz="1000" b="1" dirty="0" smtClean="0"/>
                <a:t> 포장</a:t>
              </a:r>
              <a:endParaRPr lang="en-US" altLang="ko-KR" sz="1000" b="1" dirty="0"/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3857620" y="5857892"/>
              <a:ext cx="121444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/>
                <a:t>LABEL SPEC </a:t>
              </a:r>
              <a:r>
                <a:rPr lang="ko-KR" altLang="en-US" sz="1000" b="1" dirty="0" smtClean="0"/>
                <a:t>부착</a:t>
              </a:r>
              <a:endParaRPr lang="en-US" altLang="ko-KR" sz="1000" b="1" dirty="0"/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1357290" y="3143248"/>
              <a:ext cx="5084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>
                  <a:solidFill>
                    <a:srgbClr val="FF0000"/>
                  </a:solidFill>
                </a:rPr>
                <a:t>M-12</a:t>
              </a:r>
              <a:endParaRPr lang="ko-KR" altLang="en-US" dirty="0"/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3071802" y="785794"/>
              <a:ext cx="27179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u="sng" dirty="0" smtClean="0"/>
                <a:t>Smart-Pass </a:t>
              </a:r>
              <a:r>
                <a:rPr lang="ko-KR" altLang="en-US" b="1" u="sng" dirty="0" smtClean="0"/>
                <a:t>제조 공정도</a:t>
              </a:r>
              <a:endParaRPr lang="ko-KR" altLang="en-US" b="1" u="sng" dirty="0"/>
            </a:p>
          </p:txBody>
        </p:sp>
        <p:pic>
          <p:nvPicPr>
            <p:cNvPr id="27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2357430"/>
              <a:ext cx="2303776" cy="3071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1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07374" y="2357431"/>
              <a:ext cx="2303775" cy="3071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30434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081088"/>
            <a:ext cx="5815013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9413" y="771525"/>
            <a:ext cx="3089275" cy="2778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marL="342891" indent="-342891">
              <a:buFont typeface="Arial" pitchFamily="34" charset="0"/>
              <a:buChar char="•"/>
              <a:defRPr/>
            </a:pPr>
            <a:r>
              <a:rPr lang="ko-KR" altLang="en-US" sz="1200" b="1" dirty="0">
                <a:latin typeface="+mn-ea"/>
                <a:ea typeface="+mn-ea"/>
              </a:rPr>
              <a:t>연도별 전자칠판의 시장추이 및 전망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95313" y="252413"/>
            <a:ext cx="1563687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90513" indent="-29051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cs typeface="함초롬돋움" panose="020B0604000101010101" pitchFamily="50" charset="-127"/>
              </a:rPr>
              <a:t>4. Marketing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125" y="754063"/>
            <a:ext cx="5778500" cy="246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marL="342891" indent="-342891">
              <a:defRPr/>
            </a:pPr>
            <a:r>
              <a:rPr lang="en-US" altLang="ko-KR" sz="1000" b="1" dirty="0">
                <a:latin typeface="+mn-ea"/>
                <a:ea typeface="+mn-ea"/>
              </a:rPr>
              <a:t>W.W. </a:t>
            </a:r>
            <a:r>
              <a:rPr lang="ko-KR" altLang="en-US" sz="1000" b="1" dirty="0">
                <a:latin typeface="+mn-ea"/>
                <a:ea typeface="+mn-ea"/>
              </a:rPr>
              <a:t>시장의 전자칠판은 </a:t>
            </a:r>
            <a:r>
              <a:rPr lang="en-US" altLang="ko-KR" sz="1000" b="1" dirty="0">
                <a:latin typeface="+mn-ea"/>
                <a:ea typeface="+mn-ea"/>
              </a:rPr>
              <a:t>IWB(</a:t>
            </a:r>
            <a:r>
              <a:rPr lang="ko-KR" altLang="en-US" sz="1000" b="1" dirty="0" err="1">
                <a:latin typeface="+mn-ea"/>
                <a:ea typeface="+mn-ea"/>
              </a:rPr>
              <a:t>화이트보드형</a:t>
            </a:r>
            <a:r>
              <a:rPr lang="en-US" altLang="ko-KR" sz="1000" b="1" dirty="0">
                <a:latin typeface="+mn-ea"/>
                <a:ea typeface="+mn-ea"/>
              </a:rPr>
              <a:t>)</a:t>
            </a:r>
            <a:r>
              <a:rPr lang="ko-KR" altLang="en-US" sz="1000" b="1" dirty="0">
                <a:latin typeface="+mn-ea"/>
                <a:ea typeface="+mn-ea"/>
              </a:rPr>
              <a:t>중심 시장에서 </a:t>
            </a:r>
            <a:r>
              <a:rPr lang="en-US" altLang="ko-KR" sz="1000" b="1" dirty="0">
                <a:latin typeface="+mn-ea"/>
                <a:ea typeface="+mn-ea"/>
              </a:rPr>
              <a:t>IFPD(LCD</a:t>
            </a:r>
            <a:r>
              <a:rPr lang="ko-KR" altLang="en-US" sz="1000" b="1" dirty="0">
                <a:latin typeface="+mn-ea"/>
                <a:ea typeface="+mn-ea"/>
              </a:rPr>
              <a:t>형</a:t>
            </a:r>
            <a:r>
              <a:rPr lang="en-US" altLang="ko-KR" sz="1000" b="1" dirty="0">
                <a:latin typeface="+mn-ea"/>
                <a:ea typeface="+mn-ea"/>
              </a:rPr>
              <a:t>) </a:t>
            </a:r>
            <a:r>
              <a:rPr lang="ko-KR" altLang="en-US" sz="1000" b="1" dirty="0">
                <a:latin typeface="+mn-ea"/>
                <a:ea typeface="+mn-ea"/>
              </a:rPr>
              <a:t>시장으로 급격하게 전환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22534" name="그림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1087438"/>
            <a:ext cx="5710238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그림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3994150"/>
            <a:ext cx="5807075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3994150"/>
            <a:ext cx="5710238" cy="267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2301317" y="234543"/>
            <a:ext cx="2643146" cy="339615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kumimoji="0" lang="ko-KR" altLang="en-US" sz="1400" dirty="0" smtClean="0">
                <a:solidFill>
                  <a:srgbClr val="FFFFFF"/>
                </a:solidFill>
                <a:latin typeface="+mn-lt"/>
                <a:ea typeface="HY견고딕" pitchFamily="18" charset="-127"/>
              </a:rPr>
              <a:t>시장규모 및 추이</a:t>
            </a:r>
            <a:endParaRPr kumimoji="0" lang="ko-KR" altLang="en-US" sz="1400" dirty="0">
              <a:solidFill>
                <a:srgbClr val="FFFFFF"/>
              </a:solidFill>
              <a:latin typeface="+mn-lt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95313" y="252413"/>
            <a:ext cx="1563687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90513" indent="-29051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cs typeface="함초롬돋움" panose="020B0604000101010101" pitchFamily="50" charset="-127"/>
              </a:rPr>
              <a:t>4. Marketing</a:t>
            </a: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2252717" y="245175"/>
            <a:ext cx="4682467" cy="350248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국내시장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년연속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세계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63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개국 수출</a:t>
            </a:r>
            <a:endParaRPr kumimoji="0" lang="ko-KR" altLang="en-US" sz="1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3558" name="그림 11" descr="EMB0000403c18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1046163"/>
            <a:ext cx="93472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그림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116388"/>
            <a:ext cx="5022974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차트 5"/>
          <p:cNvGraphicFramePr/>
          <p:nvPr/>
        </p:nvGraphicFramePr>
        <p:xfrm>
          <a:off x="6721434" y="4096987"/>
          <a:ext cx="4013860" cy="2315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2"/>
          <p:cNvGrpSpPr>
            <a:grpSpLocks/>
          </p:cNvGrpSpPr>
          <p:nvPr/>
        </p:nvGrpSpPr>
        <p:grpSpPr bwMode="auto">
          <a:xfrm>
            <a:off x="560388" y="1662113"/>
            <a:ext cx="10594975" cy="4318000"/>
            <a:chOff x="1187624" y="1058433"/>
            <a:chExt cx="6830009" cy="3584652"/>
          </a:xfrm>
        </p:grpSpPr>
        <p:sp>
          <p:nvSpPr>
            <p:cNvPr id="4" name="TextBox 2"/>
            <p:cNvSpPr txBox="1"/>
            <p:nvPr/>
          </p:nvSpPr>
          <p:spPr>
            <a:xfrm>
              <a:off x="4245470" y="2380273"/>
              <a:ext cx="3772163" cy="121772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ko-KR" altLang="en-US" sz="1200" b="1" u="sng" dirty="0">
                  <a:solidFill>
                    <a:schemeClr val="tx1"/>
                  </a:solidFill>
                  <a:latin typeface="+mj-ea"/>
                  <a:ea typeface="+mj-ea"/>
                </a:rPr>
                <a:t>기존 전자칠판 사업 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+mj-ea"/>
                  <a:ea typeface="+mj-ea"/>
                </a:rPr>
                <a:t>일변도에서 </a:t>
              </a:r>
              <a:r>
                <a:rPr lang="ko-KR" altLang="en-US" sz="1200" b="1" u="sng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스마트헬스케어</a:t>
              </a:r>
              <a:r>
                <a:rPr lang="en-US" altLang="ko-KR" sz="1200" b="1" u="sng" dirty="0" smtClean="0">
                  <a:solidFill>
                    <a:schemeClr val="tx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+mj-ea"/>
                  <a:ea typeface="+mj-ea"/>
                </a:rPr>
                <a:t>의료기기</a:t>
              </a:r>
              <a:r>
                <a:rPr lang="en-US" altLang="ko-KR" sz="1200" b="1" u="sng" dirty="0" smtClean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b="1" u="sng" dirty="0">
                  <a:solidFill>
                    <a:schemeClr val="tx1"/>
                  </a:solidFill>
                  <a:latin typeface="+mj-ea"/>
                  <a:ea typeface="+mj-ea"/>
                </a:rPr>
                <a:t>사업부 신설 </a:t>
              </a:r>
              <a:r>
                <a:rPr lang="en-US" altLang="ko-KR" sz="1200" b="1" u="sng" dirty="0">
                  <a:solidFill>
                    <a:schemeClr val="tx1"/>
                  </a:solidFill>
                  <a:latin typeface="+mn-lt"/>
                </a:rPr>
                <a:t>(`</a:t>
              </a:r>
              <a:r>
                <a:rPr lang="en-US" altLang="ko-KR" sz="1200" b="1" u="sng" dirty="0" smtClean="0">
                  <a:solidFill>
                    <a:schemeClr val="tx1"/>
                  </a:solidFill>
                  <a:latin typeface="+mn-lt"/>
                </a:rPr>
                <a:t>20,8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+mn-lt"/>
                </a:rPr>
                <a:t>월</a:t>
              </a:r>
              <a:r>
                <a:rPr lang="en-US" altLang="ko-KR" sz="1200" b="1" u="sng" dirty="0">
                  <a:solidFill>
                    <a:schemeClr val="tx1"/>
                  </a:solidFill>
                  <a:latin typeface="+mn-lt"/>
                </a:rPr>
                <a:t>)</a:t>
              </a:r>
              <a:r>
                <a:rPr lang="zh-CN" altLang="en-US" sz="1200" b="1" u="sng" dirty="0">
                  <a:solidFill>
                    <a:schemeClr val="bg1"/>
                  </a:solidFill>
                  <a:latin typeface="+mn-lt"/>
                </a:rPr>
                <a:t> </a:t>
              </a:r>
              <a:endParaRPr lang="en-US" altLang="zh-CN" sz="1200" b="1" u="sng" dirty="0">
                <a:solidFill>
                  <a:schemeClr val="bg1"/>
                </a:solidFill>
                <a:latin typeface="+mn-lt"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en-US" altLang="zh-CN" sz="1200" b="1" dirty="0">
                  <a:solidFill>
                    <a:schemeClr val="tx1"/>
                  </a:solidFill>
                  <a:latin typeface="+mn-lt"/>
                </a:rPr>
                <a:t> </a:t>
              </a:r>
            </a:p>
            <a:p>
              <a:pPr>
                <a:lnSpc>
                  <a:spcPts val="2000"/>
                </a:lnSpc>
                <a:defRPr/>
              </a:pPr>
              <a:r>
                <a:rPr lang="en-US" altLang="zh-CN" sz="1200" b="1" dirty="0">
                  <a:solidFill>
                    <a:schemeClr val="tx1"/>
                  </a:solidFill>
                  <a:latin typeface="+mn-lt"/>
                </a:rPr>
                <a:t> 1. AI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얼굴인식 비대면 체온측정 출입통제 시스템 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(Smart Pass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lt"/>
                </a:rPr>
                <a:t>)</a:t>
              </a:r>
            </a:p>
            <a:p>
              <a:pPr>
                <a:lnSpc>
                  <a:spcPts val="2000"/>
                </a:lnSpc>
                <a:defRPr/>
              </a:pPr>
              <a:r>
                <a:rPr lang="en-US" altLang="ko-KR" sz="1200" b="1" dirty="0" smtClean="0">
                  <a:solidFill>
                    <a:schemeClr val="tx1"/>
                  </a:solidFill>
                  <a:latin typeface="+mn-lt"/>
                </a:rPr>
                <a:t>     After corona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+mn-lt"/>
                </a:rPr>
                <a:t>얼굴인식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+mn-lt"/>
                </a:rPr>
                <a:t>출입통제 시스템 사업으로 연계 예정</a:t>
              </a:r>
              <a:endParaRPr lang="en-US" altLang="ko-KR" sz="1200" b="1" dirty="0">
                <a:solidFill>
                  <a:schemeClr val="tx1"/>
                </a:solidFill>
                <a:latin typeface="+mn-lt"/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altLang="zh-CN" sz="1200" b="1" dirty="0">
                  <a:solidFill>
                    <a:schemeClr val="tx1"/>
                  </a:solidFill>
                  <a:latin typeface="+mn-lt"/>
                </a:rPr>
                <a:t> 2. </a:t>
              </a:r>
              <a:r>
                <a:rPr lang="en-US" altLang="zh-CN" sz="1200" b="1" dirty="0" err="1">
                  <a:solidFill>
                    <a:schemeClr val="tx1"/>
                  </a:solidFill>
                  <a:latin typeface="+mn-lt"/>
                </a:rPr>
                <a:t>IoT</a:t>
              </a:r>
              <a:r>
                <a:rPr lang="en-US" altLang="zh-CN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의료용 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Touch Display</a:t>
              </a:r>
            </a:p>
            <a:p>
              <a:pPr>
                <a:lnSpc>
                  <a:spcPts val="2000"/>
                </a:lnSpc>
                <a:defRPr/>
              </a:pPr>
              <a:r>
                <a:rPr lang="en-US" altLang="zh-CN" sz="1200" b="1" dirty="0">
                  <a:solidFill>
                    <a:schemeClr val="tx1"/>
                  </a:solidFill>
                  <a:latin typeface="+mn-lt"/>
                </a:rPr>
                <a:t> 3. SILVER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치매예방 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Smart Table</a:t>
              </a:r>
              <a:endParaRPr lang="en-US" altLang="zh-CN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" name="TextBox 3"/>
            <p:cNvSpPr txBox="1"/>
            <p:nvPr/>
          </p:nvSpPr>
          <p:spPr>
            <a:xfrm>
              <a:off x="4214769" y="1058433"/>
              <a:ext cx="3691316" cy="116632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+mn-lt"/>
                </a:rPr>
                <a:t>  </a:t>
              </a:r>
              <a:r>
                <a:rPr lang="ko-KR" altLang="en-US" sz="1200" b="1" u="sng" dirty="0">
                  <a:solidFill>
                    <a:schemeClr val="tx1"/>
                  </a:solidFill>
                  <a:latin typeface="+mn-lt"/>
                </a:rPr>
                <a:t>등록특허 활용 </a:t>
              </a:r>
              <a:r>
                <a:rPr lang="en-US" altLang="ko-KR" sz="1200" b="1" u="sng" dirty="0">
                  <a:solidFill>
                    <a:schemeClr val="tx1"/>
                  </a:solidFill>
                  <a:latin typeface="+mn-lt"/>
                </a:rPr>
                <a:t>UVC </a:t>
              </a:r>
              <a:r>
                <a:rPr lang="ko-KR" altLang="en-US" sz="1200" b="1" u="sng" dirty="0">
                  <a:solidFill>
                    <a:schemeClr val="tx1"/>
                  </a:solidFill>
                  <a:latin typeface="+mn-lt"/>
                </a:rPr>
                <a:t>를 이용한 바이러스 살균  터치디스플레이  개발</a:t>
              </a:r>
              <a:endParaRPr lang="en-US" altLang="ko-KR" sz="1200" b="1" u="sng" dirty="0">
                <a:solidFill>
                  <a:schemeClr val="tx1"/>
                </a:solidFill>
                <a:latin typeface="+mn-lt"/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altLang="zh-CN" sz="1200" b="1" dirty="0">
                  <a:solidFill>
                    <a:schemeClr val="tx1"/>
                  </a:solidFill>
                  <a:latin typeface="+mn-lt"/>
                </a:rPr>
                <a:t>  ( ATM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기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+mn-lt"/>
                </a:rPr>
                <a:t>키오스크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카지노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전자칠판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전자교탁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+mn-lt"/>
                </a:rPr>
                <a:t>사이니지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lt"/>
                </a:rPr>
                <a:t>)</a:t>
              </a:r>
              <a:endParaRPr lang="en-US" altLang="ko-KR" sz="1200" b="1" u="sng" dirty="0">
                <a:solidFill>
                  <a:schemeClr val="tx1"/>
                </a:solidFill>
                <a:latin typeface="+mn-lt"/>
              </a:endParaRPr>
            </a:p>
            <a:p>
              <a:pPr>
                <a:lnSpc>
                  <a:spcPct val="100000"/>
                </a:lnSpc>
                <a:defRPr/>
              </a:pPr>
              <a:endParaRPr lang="en-US" altLang="zh-CN" sz="800" b="1" dirty="0">
                <a:solidFill>
                  <a:schemeClr val="tx1"/>
                </a:solidFill>
                <a:latin typeface="+mn-lt"/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1.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특허등록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 10-1833319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호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(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살균장치를 구비한 터치 디스플레이 장치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)</a:t>
              </a:r>
            </a:p>
            <a:p>
              <a:pPr>
                <a:lnSpc>
                  <a:spcPts val="2000"/>
                </a:lnSpc>
                <a:defRPr/>
              </a:pP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  2.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+mn-lt"/>
                </a:rPr>
                <a:t>출원중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10-2020-0083028(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터치패널 살균장치 및 이를 포함한 전자칠판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)</a:t>
              </a:r>
            </a:p>
            <a:p>
              <a:pPr>
                <a:lnSpc>
                  <a:spcPts val="2000"/>
                </a:lnSpc>
                <a:defRPr/>
              </a:pP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  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3.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+mn-lt"/>
                </a:rPr>
                <a:t>출원중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 10-2020-0083029(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살균 전자교탁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)</a:t>
              </a:r>
              <a:endParaRPr lang="en-US" altLang="zh-CN" sz="12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4253657" y="3851035"/>
              <a:ext cx="3737368" cy="792050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  <a:defRPr/>
              </a:pPr>
              <a:r>
                <a:rPr lang="en-US" altLang="zh-CN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ko-KR" altLang="en-US" sz="1200" b="1" u="sng" dirty="0">
                  <a:solidFill>
                    <a:schemeClr val="tx1"/>
                  </a:solidFill>
                  <a:latin typeface="+mn-lt"/>
                </a:rPr>
                <a:t>온라인 마케팅 강화 </a:t>
              </a:r>
              <a:r>
                <a:rPr lang="en-US" altLang="ko-KR" sz="1200" b="1" u="sng" dirty="0">
                  <a:solidFill>
                    <a:schemeClr val="tx1"/>
                  </a:solidFill>
                  <a:latin typeface="+mn-lt"/>
                </a:rPr>
                <a:t>(</a:t>
              </a:r>
              <a:r>
                <a:rPr lang="ko-KR" altLang="en-US" sz="1200" b="1" u="sng" dirty="0">
                  <a:solidFill>
                    <a:schemeClr val="tx1"/>
                  </a:solidFill>
                  <a:latin typeface="+mn-lt"/>
                </a:rPr>
                <a:t>온라인 </a:t>
              </a:r>
              <a:r>
                <a:rPr lang="ko-KR" altLang="en-US" sz="1200" b="1" u="sng" dirty="0" err="1">
                  <a:solidFill>
                    <a:schemeClr val="tx1"/>
                  </a:solidFill>
                  <a:latin typeface="+mn-lt"/>
                </a:rPr>
                <a:t>마케팅팀을</a:t>
              </a:r>
              <a:r>
                <a:rPr lang="ko-KR" altLang="en-US" sz="1200" b="1" u="sng" dirty="0">
                  <a:solidFill>
                    <a:schemeClr val="tx1"/>
                  </a:solidFill>
                  <a:latin typeface="+mn-lt"/>
                </a:rPr>
                <a:t> 사업부로 증설</a:t>
              </a:r>
              <a:r>
                <a:rPr lang="en-US" altLang="ko-KR" sz="1200" b="1" u="sng" dirty="0">
                  <a:solidFill>
                    <a:schemeClr val="tx1"/>
                  </a:solidFill>
                  <a:latin typeface="+mn-lt"/>
                </a:rPr>
                <a:t>)</a:t>
              </a:r>
            </a:p>
            <a:p>
              <a:pPr>
                <a:lnSpc>
                  <a:spcPct val="100000"/>
                </a:lnSpc>
                <a:defRPr/>
              </a:pPr>
              <a:r>
                <a:rPr lang="en-US" altLang="zh-CN" sz="1200" b="1" dirty="0">
                  <a:solidFill>
                    <a:schemeClr val="tx1"/>
                  </a:solidFill>
                  <a:latin typeface="+mn-lt"/>
                </a:rPr>
                <a:t> </a:t>
              </a:r>
            </a:p>
            <a:p>
              <a:pPr>
                <a:lnSpc>
                  <a:spcPts val="2000"/>
                </a:lnSpc>
                <a:defRPr/>
              </a:pP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lt"/>
                </a:rPr>
                <a:t>1.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+mn-lt"/>
                </a:rPr>
                <a:t>일본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및 미국 아마존 진출 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(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등록 완료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)</a:t>
              </a:r>
            </a:p>
            <a:p>
              <a:pPr>
                <a:lnSpc>
                  <a:spcPts val="2000"/>
                </a:lnSpc>
                <a:defRPr/>
              </a:pPr>
              <a:r>
                <a:rPr lang="en-US" altLang="zh-CN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altLang="zh-CN" sz="1200" b="1" dirty="0" smtClean="0">
                  <a:solidFill>
                    <a:schemeClr val="tx1"/>
                  </a:solidFill>
                  <a:latin typeface="+mn-lt"/>
                </a:rPr>
                <a:t>2.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+mn-lt"/>
                </a:rPr>
                <a:t>유럽 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아마존 진출 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(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+mn-lt"/>
                </a:rPr>
                <a:t>등록중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-9</a:t>
              </a:r>
              <a:r>
                <a:rPr lang="ko-KR" altLang="en-US" sz="1200" b="1" dirty="0">
                  <a:solidFill>
                    <a:schemeClr val="tx1"/>
                  </a:solidFill>
                  <a:latin typeface="+mn-lt"/>
                </a:rPr>
                <a:t>월말 등록 예상</a:t>
              </a:r>
              <a:r>
                <a:rPr lang="en-US" altLang="ko-KR" sz="1200" b="1" dirty="0">
                  <a:solidFill>
                    <a:schemeClr val="tx1"/>
                  </a:solidFill>
                  <a:latin typeface="+mn-lt"/>
                </a:rPr>
                <a:t>)</a:t>
              </a:r>
              <a:endParaRPr lang="en-US" altLang="zh-CN" sz="12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" name="Freeform 5"/>
            <p:cNvSpPr/>
            <p:nvPr/>
          </p:nvSpPr>
          <p:spPr bwMode="auto">
            <a:xfrm>
              <a:off x="2307197" y="3362099"/>
              <a:ext cx="962996" cy="1174237"/>
            </a:xfrm>
            <a:custGeom>
              <a:avLst/>
              <a:gdLst>
                <a:gd name="T0" fmla="*/ 3898 w 3898"/>
                <a:gd name="T1" fmla="*/ 944 h 3904"/>
                <a:gd name="T2" fmla="*/ 934 w 3898"/>
                <a:gd name="T3" fmla="*/ 3904 h 3904"/>
                <a:gd name="T4" fmla="*/ 0 w 3898"/>
                <a:gd name="T5" fmla="*/ 1642 h 3904"/>
                <a:gd name="T6" fmla="*/ 1624 w 3898"/>
                <a:gd name="T7" fmla="*/ 0 h 3904"/>
                <a:gd name="T8" fmla="*/ 3898 w 3898"/>
                <a:gd name="T9" fmla="*/ 944 h 3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8" h="3904">
                  <a:moveTo>
                    <a:pt x="3898" y="944"/>
                  </a:moveTo>
                  <a:cubicBezTo>
                    <a:pt x="3316" y="2213"/>
                    <a:pt x="2294" y="3284"/>
                    <a:pt x="934" y="3904"/>
                  </a:cubicBezTo>
                  <a:lnTo>
                    <a:pt x="0" y="1642"/>
                  </a:lnTo>
                  <a:cubicBezTo>
                    <a:pt x="734" y="1284"/>
                    <a:pt x="1292" y="696"/>
                    <a:pt x="1624" y="0"/>
                  </a:cubicBezTo>
                  <a:lnTo>
                    <a:pt x="3898" y="944"/>
                  </a:lnTo>
                  <a:close/>
                </a:path>
              </a:pathLst>
            </a:custGeom>
            <a:solidFill>
              <a:schemeClr val="accent6"/>
            </a:solidFill>
            <a:ln w="4" cap="flat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  <a:latin typeface="굴림"/>
                <a:ea typeface="굴림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2777950" y="2265617"/>
              <a:ext cx="667241" cy="1258581"/>
            </a:xfrm>
            <a:custGeom>
              <a:avLst/>
              <a:gdLst>
                <a:gd name="T0" fmla="*/ 2294 w 2814"/>
                <a:gd name="T1" fmla="*/ 0 h 4189"/>
                <a:gd name="T2" fmla="*/ 2290 w 2814"/>
                <a:gd name="T3" fmla="*/ 4189 h 4189"/>
                <a:gd name="T4" fmla="*/ 12 w 2814"/>
                <a:gd name="T5" fmla="*/ 3244 h 4189"/>
                <a:gd name="T6" fmla="*/ 0 w 2814"/>
                <a:gd name="T7" fmla="*/ 948 h 4189"/>
                <a:gd name="T8" fmla="*/ 2294 w 2814"/>
                <a:gd name="T9" fmla="*/ 0 h 4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4" h="4189">
                  <a:moveTo>
                    <a:pt x="2294" y="0"/>
                  </a:moveTo>
                  <a:cubicBezTo>
                    <a:pt x="2814" y="1401"/>
                    <a:pt x="2778" y="2881"/>
                    <a:pt x="2290" y="4189"/>
                  </a:cubicBezTo>
                  <a:lnTo>
                    <a:pt x="12" y="3244"/>
                  </a:lnTo>
                  <a:cubicBezTo>
                    <a:pt x="253" y="2522"/>
                    <a:pt x="265" y="1717"/>
                    <a:pt x="0" y="948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chemeClr val="accent5"/>
            </a:solidFill>
            <a:ln w="4" cap="flat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  <a:latin typeface="굴림"/>
                <a:ea typeface="굴림"/>
              </a:endParaRPr>
            </a:p>
          </p:txBody>
        </p:sp>
        <p:sp>
          <p:nvSpPr>
            <p:cNvPr id="24589" name="Freeform 7"/>
            <p:cNvSpPr>
              <a:spLocks/>
            </p:cNvSpPr>
            <p:nvPr/>
          </p:nvSpPr>
          <p:spPr bwMode="auto">
            <a:xfrm>
              <a:off x="2322280" y="1244685"/>
              <a:ext cx="1027570" cy="1176338"/>
            </a:xfrm>
            <a:custGeom>
              <a:avLst/>
              <a:gdLst>
                <a:gd name="T0" fmla="*/ 248869 w 3906"/>
                <a:gd name="T1" fmla="*/ 0 h 3912"/>
                <a:gd name="T2" fmla="*/ 1027570 w 3906"/>
                <a:gd name="T3" fmla="*/ 891274 h 3912"/>
                <a:gd name="T4" fmla="*/ 424340 w 3906"/>
                <a:gd name="T5" fmla="*/ 1176338 h 3912"/>
                <a:gd name="T6" fmla="*/ 0 w 3906"/>
                <a:gd name="T7" fmla="*/ 684994 h 3912"/>
                <a:gd name="T8" fmla="*/ 248869 w 3906"/>
                <a:gd name="T9" fmla="*/ 0 h 39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06" h="3912">
                  <a:moveTo>
                    <a:pt x="946" y="0"/>
                  </a:moveTo>
                  <a:cubicBezTo>
                    <a:pt x="2215" y="582"/>
                    <a:pt x="3286" y="1605"/>
                    <a:pt x="3906" y="2964"/>
                  </a:cubicBezTo>
                  <a:lnTo>
                    <a:pt x="1613" y="3912"/>
                  </a:lnTo>
                  <a:cubicBezTo>
                    <a:pt x="1257" y="3181"/>
                    <a:pt x="681" y="2620"/>
                    <a:pt x="0" y="2278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90" name="Oval 8"/>
            <p:cNvSpPr>
              <a:spLocks noChangeArrowheads="1"/>
            </p:cNvSpPr>
            <p:nvPr/>
          </p:nvSpPr>
          <p:spPr bwMode="auto">
            <a:xfrm>
              <a:off x="1187624" y="1975056"/>
              <a:ext cx="1490826" cy="18367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161715" y="1685747"/>
              <a:ext cx="891361" cy="263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3472821" y="2891613"/>
              <a:ext cx="593558" cy="922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059378" y="4076394"/>
              <a:ext cx="1048960" cy="395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94" name="TextBox 12"/>
            <p:cNvSpPr txBox="1">
              <a:spLocks noChangeArrowheads="1"/>
            </p:cNvSpPr>
            <p:nvPr/>
          </p:nvSpPr>
          <p:spPr bwMode="auto">
            <a:xfrm>
              <a:off x="1302644" y="2685675"/>
              <a:ext cx="1230338" cy="380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zh-CN" sz="2700" b="1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UNTACT</a:t>
              </a:r>
              <a:endParaRPr lang="zh-CN" altLang="en-US" sz="2700" b="1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24595" name="TextBox 13"/>
            <p:cNvSpPr txBox="1">
              <a:spLocks noChangeArrowheads="1"/>
            </p:cNvSpPr>
            <p:nvPr/>
          </p:nvSpPr>
          <p:spPr bwMode="auto">
            <a:xfrm>
              <a:off x="2707625" y="2732693"/>
              <a:ext cx="7863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ko-KR" altLang="en-US" sz="1600">
                  <a:solidFill>
                    <a:schemeClr val="bg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의료기기</a:t>
              </a:r>
              <a:endParaRPr lang="en-US" altLang="ko-KR" sz="160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 eaLnBrk="1" hangingPunct="1"/>
              <a:r>
                <a:rPr lang="ko-KR" altLang="en-US" sz="1600">
                  <a:solidFill>
                    <a:schemeClr val="bg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분야 진출</a:t>
              </a:r>
              <a:endParaRPr lang="zh-CN" altLang="en-US" sz="160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4596" name="TextBox 14"/>
            <p:cNvSpPr txBox="1">
              <a:spLocks noChangeArrowheads="1"/>
            </p:cNvSpPr>
            <p:nvPr/>
          </p:nvSpPr>
          <p:spPr bwMode="auto">
            <a:xfrm>
              <a:off x="2455905" y="1759713"/>
              <a:ext cx="65972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chemeClr val="bg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SAFETY</a:t>
              </a:r>
              <a:endParaRPr lang="zh-CN" altLang="en-US" sz="160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4597" name="TextBox 15"/>
            <p:cNvSpPr txBox="1">
              <a:spLocks noChangeArrowheads="1"/>
            </p:cNvSpPr>
            <p:nvPr/>
          </p:nvSpPr>
          <p:spPr bwMode="auto">
            <a:xfrm>
              <a:off x="2270895" y="3731612"/>
              <a:ext cx="9092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chemeClr val="bg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Ontect </a:t>
              </a:r>
            </a:p>
            <a:p>
              <a:pPr algn="ctr" eaLnBrk="1" hangingPunct="1"/>
              <a:r>
                <a:rPr lang="en-US" altLang="zh-CN" sz="1600">
                  <a:solidFill>
                    <a:schemeClr val="bg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Marketing</a:t>
              </a:r>
              <a:endParaRPr lang="zh-CN" altLang="en-US" sz="160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95313" y="252413"/>
            <a:ext cx="2290762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lang="en-US" altLang="ko-KR" sz="2000" b="1">
                <a:solidFill>
                  <a:srgbClr val="A6A6A6"/>
                </a:solidFill>
                <a:latin typeface="맑은 고딕" pitchFamily="50" charset="-127"/>
                <a:ea typeface="맑은 고딕" pitchFamily="50" charset="-127"/>
                <a:cs typeface="함초롬돋움" pitchFamily="50" charset="-127"/>
              </a:rPr>
              <a:t>5. New challenge</a:t>
            </a: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3023437" y="253801"/>
            <a:ext cx="2776299" cy="350248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ko-KR" altLang="en-US" sz="1467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포스트 코로나 대비 사업재편 </a:t>
            </a:r>
            <a:endParaRPr lang="en-US" altLang="ko-KR" sz="1467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583" name="TextBox 20"/>
          <p:cNvSpPr txBox="1">
            <a:spLocks noChangeArrowheads="1"/>
          </p:cNvSpPr>
          <p:nvPr/>
        </p:nvSpPr>
        <p:spPr bwMode="auto">
          <a:xfrm>
            <a:off x="584200" y="963613"/>
            <a:ext cx="10998200" cy="338137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 b="1">
                <a:solidFill>
                  <a:schemeClr val="bg1"/>
                </a:solidFill>
              </a:rPr>
              <a:t>새로운 기회 </a:t>
            </a:r>
            <a:r>
              <a:rPr lang="en-US" altLang="ko-KR" sz="1600" b="1">
                <a:solidFill>
                  <a:schemeClr val="bg1"/>
                </a:solidFill>
              </a:rPr>
              <a:t>1</a:t>
            </a:r>
            <a:r>
              <a:rPr lang="ko-KR" altLang="en-US" sz="1600" b="1">
                <a:solidFill>
                  <a:schemeClr val="bg1"/>
                </a:solidFill>
              </a:rPr>
              <a:t> </a:t>
            </a:r>
            <a:r>
              <a:rPr lang="en-US" altLang="ko-KR" sz="1600" b="1">
                <a:solidFill>
                  <a:schemeClr val="bg1"/>
                </a:solidFill>
              </a:rPr>
              <a:t>: COVID19 </a:t>
            </a:r>
            <a:r>
              <a:rPr lang="ko-KR" altLang="en-US" sz="1600" b="1">
                <a:solidFill>
                  <a:schemeClr val="bg1"/>
                </a:solidFill>
              </a:rPr>
              <a:t>여파로 </a:t>
            </a:r>
            <a:r>
              <a:rPr lang="en-US" altLang="ko-KR" sz="1600" b="1">
                <a:solidFill>
                  <a:schemeClr val="bg1"/>
                </a:solidFill>
              </a:rPr>
              <a:t>SAFETY</a:t>
            </a:r>
            <a:r>
              <a:rPr lang="ko-KR" altLang="en-US" sz="1600" b="1">
                <a:solidFill>
                  <a:schemeClr val="bg1"/>
                </a:solidFill>
              </a:rPr>
              <a:t>가 강조된 </a:t>
            </a:r>
            <a:r>
              <a:rPr lang="en-US" altLang="ko-KR" sz="1600" b="1">
                <a:solidFill>
                  <a:schemeClr val="bg1"/>
                </a:solidFill>
              </a:rPr>
              <a:t>UNTACT</a:t>
            </a:r>
            <a:r>
              <a:rPr lang="ko-KR" altLang="en-US" sz="1600" b="1">
                <a:solidFill>
                  <a:schemeClr val="bg1"/>
                </a:solidFill>
              </a:rPr>
              <a:t>기반 사업기회 확대로 새로운 고 부가가치 사업으로의 재편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51271" y="3640804"/>
            <a:ext cx="1881188" cy="225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(UV LED BAR 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살균 기능 작동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23913" y="2207188"/>
            <a:ext cx="1993900" cy="358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(SIDE 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베젤 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UVC LED BAR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장착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25604" name="그룹 79"/>
          <p:cNvGrpSpPr>
            <a:grpSpLocks/>
          </p:cNvGrpSpPr>
          <p:nvPr/>
        </p:nvGrpSpPr>
        <p:grpSpPr bwMode="auto">
          <a:xfrm>
            <a:off x="501650" y="787401"/>
            <a:ext cx="2289051" cy="1362034"/>
            <a:chOff x="92462" y="3355296"/>
            <a:chExt cx="2967370" cy="2522824"/>
          </a:xfrm>
        </p:grpSpPr>
        <p:grpSp>
          <p:nvGrpSpPr>
            <p:cNvPr id="25630" name="그룹 63"/>
            <p:cNvGrpSpPr>
              <a:grpSpLocks/>
            </p:cNvGrpSpPr>
            <p:nvPr/>
          </p:nvGrpSpPr>
          <p:grpSpPr bwMode="auto">
            <a:xfrm>
              <a:off x="752058" y="3501008"/>
              <a:ext cx="2073060" cy="2377112"/>
              <a:chOff x="752058" y="3356992"/>
              <a:chExt cx="2073060" cy="2377112"/>
            </a:xfrm>
          </p:grpSpPr>
          <p:pic>
            <p:nvPicPr>
              <p:cNvPr id="25636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058" y="3356992"/>
                <a:ext cx="2073060" cy="2377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5637" name="그룹 24"/>
              <p:cNvGrpSpPr>
                <a:grpSpLocks/>
              </p:cNvGrpSpPr>
              <p:nvPr/>
            </p:nvGrpSpPr>
            <p:grpSpPr bwMode="auto">
              <a:xfrm>
                <a:off x="1619672" y="3717033"/>
                <a:ext cx="1205446" cy="144015"/>
                <a:chOff x="1619672" y="3717033"/>
                <a:chExt cx="1205446" cy="144015"/>
              </a:xfrm>
            </p:grpSpPr>
            <p:sp>
              <p:nvSpPr>
                <p:cNvPr id="23" name="순서도: 처리 22"/>
                <p:cNvSpPr/>
                <p:nvPr/>
              </p:nvSpPr>
              <p:spPr>
                <a:xfrm>
                  <a:off x="1619152" y="3716341"/>
                  <a:ext cx="1205943" cy="74274"/>
                </a:xfrm>
                <a:prstGeom prst="flowChartProcess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000" dirty="0"/>
                </a:p>
              </p:txBody>
            </p:sp>
            <p:sp>
              <p:nvSpPr>
                <p:cNvPr id="61" name="순서도: 처리 60"/>
                <p:cNvSpPr/>
                <p:nvPr/>
              </p:nvSpPr>
              <p:spPr>
                <a:xfrm>
                  <a:off x="1619152" y="3788139"/>
                  <a:ext cx="1205943" cy="74274"/>
                </a:xfrm>
                <a:prstGeom prst="flowChartProcess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000" dirty="0"/>
                </a:p>
              </p:txBody>
            </p:sp>
          </p:grpSp>
          <p:sp>
            <p:nvSpPr>
              <p:cNvPr id="62" name="순서도: 처리 61"/>
              <p:cNvSpPr/>
              <p:nvPr/>
            </p:nvSpPr>
            <p:spPr>
              <a:xfrm>
                <a:off x="1581523" y="3862412"/>
                <a:ext cx="207859" cy="1864264"/>
              </a:xfrm>
              <a:prstGeom prst="flowChart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000" dirty="0"/>
              </a:p>
            </p:txBody>
          </p:sp>
        </p:grpSp>
        <p:grpSp>
          <p:nvGrpSpPr>
            <p:cNvPr id="25631" name="그룹 78"/>
            <p:cNvGrpSpPr>
              <a:grpSpLocks/>
            </p:cNvGrpSpPr>
            <p:nvPr/>
          </p:nvGrpSpPr>
          <p:grpSpPr bwMode="auto">
            <a:xfrm>
              <a:off x="92462" y="3355296"/>
              <a:ext cx="2967370" cy="1647317"/>
              <a:chOff x="92462" y="3355296"/>
              <a:chExt cx="2967370" cy="1647317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2491803" y="3355296"/>
                <a:ext cx="568029" cy="2871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레일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92462" y="4293619"/>
                <a:ext cx="1342126" cy="3886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</a:rPr>
                  <a:t>UVC LED BAR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 flipH="1">
                <a:off x="2699663" y="3642487"/>
                <a:ext cx="71676" cy="2896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1144302" y="4682316"/>
                <a:ext cx="541151" cy="31937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07" name="그룹 31"/>
          <p:cNvGrpSpPr>
            <a:grpSpLocks/>
          </p:cNvGrpSpPr>
          <p:nvPr/>
        </p:nvGrpSpPr>
        <p:grpSpPr bwMode="auto">
          <a:xfrm>
            <a:off x="766763" y="2685026"/>
            <a:ext cx="2047689" cy="948830"/>
            <a:chOff x="5807968" y="855259"/>
            <a:chExt cx="5456621" cy="2452681"/>
          </a:xfrm>
        </p:grpSpPr>
        <p:grpSp>
          <p:nvGrpSpPr>
            <p:cNvPr id="25621" name="그룹 81"/>
            <p:cNvGrpSpPr>
              <a:grpSpLocks/>
            </p:cNvGrpSpPr>
            <p:nvPr/>
          </p:nvGrpSpPr>
          <p:grpSpPr bwMode="auto">
            <a:xfrm>
              <a:off x="5807968" y="855259"/>
              <a:ext cx="5456621" cy="2452681"/>
              <a:chOff x="4067944" y="3428152"/>
              <a:chExt cx="4478193" cy="2665144"/>
            </a:xfrm>
          </p:grpSpPr>
          <p:pic>
            <p:nvPicPr>
              <p:cNvPr id="25624" name="그림 5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944" y="3428152"/>
                <a:ext cx="4478193" cy="2665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" name="왼쪽/오른쪽 화살표 64"/>
              <p:cNvSpPr/>
              <p:nvPr/>
            </p:nvSpPr>
            <p:spPr>
              <a:xfrm>
                <a:off x="4676171" y="4658477"/>
                <a:ext cx="3205014" cy="21790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190849" y="3498553"/>
                <a:ext cx="4248139" cy="469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181396" y="5975962"/>
                <a:ext cx="4251289" cy="435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flipH="1">
                <a:off x="4956650" y="3498553"/>
                <a:ext cx="47271" cy="25209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flipH="1">
                <a:off x="4105761" y="3498553"/>
                <a:ext cx="75635" cy="252099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7447641" y="2589103"/>
              <a:ext cx="2342392" cy="3979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UVC LED BAR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6" name="직선 연결선 35"/>
            <p:cNvCxnSpPr>
              <a:endCxn id="35" idx="1"/>
            </p:cNvCxnSpPr>
            <p:nvPr/>
          </p:nvCxnSpPr>
          <p:spPr>
            <a:xfrm>
              <a:off x="6971483" y="2660062"/>
              <a:ext cx="476158" cy="1264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AutoShape 2"/>
          <p:cNvSpPr>
            <a:spLocks noChangeArrowheads="1"/>
          </p:cNvSpPr>
          <p:nvPr/>
        </p:nvSpPr>
        <p:spPr bwMode="auto">
          <a:xfrm>
            <a:off x="3011561" y="253801"/>
            <a:ext cx="6205637" cy="350248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 altLang="ko-KR" sz="1467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SAFETY - UVC </a:t>
            </a:r>
            <a:r>
              <a:rPr lang="ko-KR" altLang="en-US" sz="1467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를 이용한 바이러스 살균  터치디스플레이  개발</a:t>
            </a:r>
            <a:endParaRPr lang="en-US" altLang="ko-KR" sz="1467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595313" y="252413"/>
            <a:ext cx="2290762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lang="en-US" altLang="ko-KR" sz="2000" b="1">
                <a:solidFill>
                  <a:srgbClr val="A6A6A6"/>
                </a:solidFill>
                <a:latin typeface="맑은 고딕" pitchFamily="50" charset="-127"/>
                <a:ea typeface="맑은 고딕" pitchFamily="50" charset="-127"/>
                <a:cs typeface="함초롬돋움" pitchFamily="50" charset="-127"/>
              </a:rPr>
              <a:t>5. New challenge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54450" y="1077913"/>
            <a:ext cx="2822575" cy="3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전자칠판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터치디스플레이 일체형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25613" name="그룹 38"/>
          <p:cNvGrpSpPr>
            <a:grpSpLocks/>
          </p:cNvGrpSpPr>
          <p:nvPr/>
        </p:nvGrpSpPr>
        <p:grpSpPr bwMode="auto">
          <a:xfrm>
            <a:off x="3974172" y="1444955"/>
            <a:ext cx="7129257" cy="2224520"/>
            <a:chOff x="430182" y="1794652"/>
            <a:chExt cx="11546948" cy="3765889"/>
          </a:xfrm>
        </p:grpSpPr>
        <p:pic>
          <p:nvPicPr>
            <p:cNvPr id="2561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82" y="1868557"/>
              <a:ext cx="4793826" cy="2693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15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49" y="1794652"/>
              <a:ext cx="3043227" cy="3195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1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9350" y="1920694"/>
              <a:ext cx="2517780" cy="3380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10114264" y="5326492"/>
              <a:ext cx="1653265" cy="234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chemeClr val="tx1"/>
                  </a:solidFill>
                  <a:latin typeface="+mn-ea"/>
                </a:rPr>
                <a:t>UVC LED BAR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10455749" y="4741369"/>
              <a:ext cx="204893" cy="5755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1850293" y="4937049"/>
              <a:ext cx="2670659" cy="209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살균 </a:t>
              </a:r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UVC LED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전자칠판</a:t>
              </a:r>
            </a:p>
          </p:txBody>
        </p:sp>
        <p:sp>
          <p:nvSpPr>
            <p:cNvPr id="46" name="왼쪽/오른쪽 화살표 45"/>
            <p:cNvSpPr/>
            <p:nvPr/>
          </p:nvSpPr>
          <p:spPr>
            <a:xfrm>
              <a:off x="519675" y="4716429"/>
              <a:ext cx="4625374" cy="216783"/>
            </a:xfrm>
            <a:prstGeom prst="leftRightArrow">
              <a:avLst/>
            </a:prstGeom>
            <a:gradFill flip="none" rotWithShape="1">
              <a:gsLst>
                <a:gs pos="0">
                  <a:srgbClr val="0000FF"/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00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3" y="4190807"/>
            <a:ext cx="1971900" cy="1949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09" y="3958093"/>
            <a:ext cx="4902015" cy="227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17" y="4224962"/>
            <a:ext cx="3081107" cy="18908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Vision2022</a:t>
            </a:r>
          </a:p>
        </p:txBody>
      </p:sp>
      <p:sp>
        <p:nvSpPr>
          <p:cNvPr id="130051" name="Freeform 2"/>
          <p:cNvSpPr>
            <a:spLocks/>
          </p:cNvSpPr>
          <p:nvPr/>
        </p:nvSpPr>
        <p:spPr bwMode="auto">
          <a:xfrm>
            <a:off x="1727200" y="3124200"/>
            <a:ext cx="8839200" cy="2082800"/>
          </a:xfrm>
          <a:custGeom>
            <a:avLst/>
            <a:gdLst>
              <a:gd name="T0" fmla="*/ 2147483646 w 4176"/>
              <a:gd name="T1" fmla="*/ 2147483646 h 1312"/>
              <a:gd name="T2" fmla="*/ 0 w 4176"/>
              <a:gd name="T3" fmla="*/ 2147483646 h 1312"/>
              <a:gd name="T4" fmla="*/ 2147483646 w 4176"/>
              <a:gd name="T5" fmla="*/ 2147483646 h 1312"/>
              <a:gd name="T6" fmla="*/ 2147483646 w 4176"/>
              <a:gd name="T7" fmla="*/ 2147483646 h 1312"/>
              <a:gd name="T8" fmla="*/ 2147483646 w 4176"/>
              <a:gd name="T9" fmla="*/ 0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76"/>
              <a:gd name="T16" fmla="*/ 0 h 1312"/>
              <a:gd name="T17" fmla="*/ 4176 w 4176"/>
              <a:gd name="T18" fmla="*/ 1312 h 13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76" h="1312">
                <a:moveTo>
                  <a:pt x="1296" y="96"/>
                </a:moveTo>
                <a:lnTo>
                  <a:pt x="0" y="1296"/>
                </a:lnTo>
                <a:lnTo>
                  <a:pt x="4176" y="1312"/>
                </a:lnTo>
                <a:lnTo>
                  <a:pt x="2880" y="48"/>
                </a:lnTo>
                <a:lnTo>
                  <a:pt x="1344" y="0"/>
                </a:lnTo>
              </a:path>
            </a:pathLst>
          </a:custGeom>
          <a:gradFill rotWithShape="0">
            <a:gsLst>
              <a:gs pos="0">
                <a:srgbClr val="C0C0C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+mn-lt"/>
              <a:ea typeface="굴림"/>
            </a:endParaRPr>
          </a:p>
        </p:txBody>
      </p:sp>
      <p:sp>
        <p:nvSpPr>
          <p:cNvPr id="75780" name="AutoShape 3"/>
          <p:cNvSpPr>
            <a:spLocks noChangeArrowheads="1"/>
          </p:cNvSpPr>
          <p:nvPr/>
        </p:nvSpPr>
        <p:spPr bwMode="auto">
          <a:xfrm>
            <a:off x="1125538" y="5562600"/>
            <a:ext cx="1930400" cy="7461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  <a:defRPr/>
            </a:pPr>
            <a:r>
              <a:rPr lang="en-US" altLang="ko-KR" sz="1067" b="1">
                <a:latin typeface="+mn-lt"/>
                <a:ea typeface="돋움" pitchFamily="50" charset="-127"/>
              </a:rPr>
              <a:t> </a:t>
            </a:r>
            <a:r>
              <a:rPr lang="ko-KR" altLang="en-US" sz="1067" b="1">
                <a:latin typeface="+mn-lt"/>
                <a:ea typeface="돋움" pitchFamily="50" charset="-127"/>
              </a:rPr>
              <a:t>투명경영 기반확보</a:t>
            </a:r>
          </a:p>
        </p:txBody>
      </p:sp>
      <p:sp>
        <p:nvSpPr>
          <p:cNvPr id="75781" name="AutoShape 4"/>
          <p:cNvSpPr>
            <a:spLocks noChangeArrowheads="1"/>
          </p:cNvSpPr>
          <p:nvPr/>
        </p:nvSpPr>
        <p:spPr bwMode="auto">
          <a:xfrm>
            <a:off x="3157538" y="5562600"/>
            <a:ext cx="1930400" cy="7461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  <a:defRPr/>
            </a:pPr>
            <a:r>
              <a:rPr lang="en-US" altLang="ko-KR" sz="1067" b="1">
                <a:latin typeface="+mn-lt"/>
                <a:ea typeface="돋움" pitchFamily="50" charset="-127"/>
              </a:rPr>
              <a:t> </a:t>
            </a:r>
            <a:r>
              <a:rPr lang="ko-KR" altLang="en-US" sz="1067" b="1">
                <a:latin typeface="+mn-lt"/>
                <a:ea typeface="돋움" pitchFamily="50" charset="-127"/>
              </a:rPr>
              <a:t>주주이익 극대화 </a:t>
            </a:r>
          </a:p>
        </p:txBody>
      </p:sp>
      <p:sp>
        <p:nvSpPr>
          <p:cNvPr id="75782" name="AutoShape 5"/>
          <p:cNvSpPr>
            <a:spLocks noChangeArrowheads="1"/>
          </p:cNvSpPr>
          <p:nvPr/>
        </p:nvSpPr>
        <p:spPr bwMode="auto">
          <a:xfrm>
            <a:off x="5189538" y="5562600"/>
            <a:ext cx="1930400" cy="7461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  <a:defRPr/>
            </a:pPr>
            <a:r>
              <a:rPr lang="en-US" altLang="ko-KR" sz="1067" b="1">
                <a:latin typeface="+mn-lt"/>
                <a:ea typeface="돋움" pitchFamily="50" charset="-127"/>
              </a:rPr>
              <a:t> </a:t>
            </a:r>
            <a:r>
              <a:rPr lang="ko-KR" altLang="en-US" sz="1067" b="1">
                <a:latin typeface="+mn-lt"/>
                <a:ea typeface="돋움" pitchFamily="50" charset="-127"/>
              </a:rPr>
              <a:t>우수인력 확보 </a:t>
            </a:r>
          </a:p>
        </p:txBody>
      </p:sp>
      <p:sp>
        <p:nvSpPr>
          <p:cNvPr id="75783" name="AutoShape 6"/>
          <p:cNvSpPr>
            <a:spLocks noChangeArrowheads="1"/>
          </p:cNvSpPr>
          <p:nvPr/>
        </p:nvSpPr>
        <p:spPr bwMode="auto">
          <a:xfrm>
            <a:off x="9253538" y="5562600"/>
            <a:ext cx="1930400" cy="7461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  <a:defRPr/>
            </a:pPr>
            <a:r>
              <a:rPr lang="en-US" altLang="ko-KR" sz="1067" b="1">
                <a:latin typeface="+mn-lt"/>
                <a:ea typeface="돋움" pitchFamily="50" charset="-127"/>
              </a:rPr>
              <a:t> </a:t>
            </a:r>
            <a:r>
              <a:rPr lang="ko-KR" altLang="en-US" sz="1067" b="1">
                <a:latin typeface="+mn-lt"/>
                <a:ea typeface="돋움" pitchFamily="50" charset="-127"/>
              </a:rPr>
              <a:t>고부가가치 창출</a:t>
            </a:r>
          </a:p>
        </p:txBody>
      </p:sp>
      <p:sp>
        <p:nvSpPr>
          <p:cNvPr id="75784" name="AutoShape 7"/>
          <p:cNvSpPr>
            <a:spLocks noChangeArrowheads="1"/>
          </p:cNvSpPr>
          <p:nvPr/>
        </p:nvSpPr>
        <p:spPr bwMode="auto">
          <a:xfrm>
            <a:off x="7221538" y="5562600"/>
            <a:ext cx="1930400" cy="7461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  <a:defRPr/>
            </a:pPr>
            <a:r>
              <a:rPr lang="en-US" altLang="ko-KR" sz="1067" b="1">
                <a:latin typeface="+mn-lt"/>
                <a:ea typeface="돋움" pitchFamily="50" charset="-127"/>
              </a:rPr>
              <a:t> </a:t>
            </a:r>
            <a:r>
              <a:rPr lang="ko-KR" altLang="en-US" sz="1067" b="1">
                <a:latin typeface="+mn-lt"/>
                <a:ea typeface="돋움" pitchFamily="50" charset="-127"/>
              </a:rPr>
              <a:t>최고의 기술보유</a:t>
            </a:r>
          </a:p>
        </p:txBody>
      </p:sp>
      <p:sp>
        <p:nvSpPr>
          <p:cNvPr id="406536" name="Oval 8"/>
          <p:cNvSpPr>
            <a:spLocks noChangeArrowheads="1"/>
          </p:cNvSpPr>
          <p:nvPr/>
        </p:nvSpPr>
        <p:spPr bwMode="auto">
          <a:xfrm>
            <a:off x="2743200" y="1265238"/>
            <a:ext cx="6604000" cy="1152525"/>
          </a:xfrm>
          <a:prstGeom prst="ellipse">
            <a:avLst/>
          </a:prstGeom>
          <a:gradFill rotWithShape="1">
            <a:gsLst>
              <a:gs pos="0">
                <a:srgbClr val="547669"/>
              </a:gs>
              <a:gs pos="100000">
                <a:srgbClr val="547669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World Best 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ulim" pitchFamily="50" charset="-127"/>
              </a:rPr>
              <a:t>Brand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, AHA!</a:t>
            </a:r>
          </a:p>
          <a:p>
            <a:pPr algn="ctr">
              <a:defRPr/>
            </a:pP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2022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년 매출액 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1</a:t>
            </a:r>
            <a:r>
              <a:rPr lang="ko-KR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천</a:t>
            </a:r>
            <a:r>
              <a:rPr lang="en-US" altLang="ko-KR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500</a:t>
            </a:r>
            <a:r>
              <a:rPr lang="ko-KR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억</a:t>
            </a:r>
            <a:endParaRPr lang="en-US" altLang="ko-KR" sz="2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  <a:ea typeface="Gulim" pitchFamily="50" charset="-127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영업이익 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200</a:t>
            </a:r>
            <a:r>
              <a:rPr lang="ko-KR" altLang="en-US" sz="2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억원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Gulim" pitchFamily="50" charset="-127"/>
              </a:rPr>
              <a:t> 달성</a:t>
            </a:r>
            <a:endParaRPr lang="en-US" altLang="ko-KR" sz="2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  <a:ea typeface="Gulim" pitchFamily="50" charset="-127"/>
            </a:endParaRPr>
          </a:p>
        </p:txBody>
      </p:sp>
      <p:sp>
        <p:nvSpPr>
          <p:cNvPr id="75786" name="AutoShape 9"/>
          <p:cNvSpPr>
            <a:spLocks noChangeArrowheads="1"/>
          </p:cNvSpPr>
          <p:nvPr/>
        </p:nvSpPr>
        <p:spPr bwMode="auto">
          <a:xfrm>
            <a:off x="3352800" y="2438400"/>
            <a:ext cx="5384800" cy="838200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ko-KR" altLang="en-US" sz="1867">
              <a:latin typeface="+mn-lt"/>
              <a:ea typeface="굴림" pitchFamily="50" charset="-127"/>
            </a:endParaRPr>
          </a:p>
        </p:txBody>
      </p:sp>
      <p:sp>
        <p:nvSpPr>
          <p:cNvPr id="406538" name="Oval 10"/>
          <p:cNvSpPr>
            <a:spLocks noChangeArrowheads="1"/>
          </p:cNvSpPr>
          <p:nvPr/>
        </p:nvSpPr>
        <p:spPr bwMode="auto">
          <a:xfrm>
            <a:off x="5110163" y="3429000"/>
            <a:ext cx="1938337" cy="139223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867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AHA</a:t>
            </a:r>
            <a:endParaRPr lang="en-US" altLang="ko-KR" sz="2000" b="1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130060" name="Freeform 11"/>
          <p:cNvSpPr>
            <a:spLocks/>
          </p:cNvSpPr>
          <p:nvPr/>
        </p:nvSpPr>
        <p:spPr bwMode="auto">
          <a:xfrm>
            <a:off x="5632450" y="2971800"/>
            <a:ext cx="1833563" cy="1652588"/>
          </a:xfrm>
          <a:custGeom>
            <a:avLst/>
            <a:gdLst>
              <a:gd name="T0" fmla="*/ 2147483646 w 1732"/>
              <a:gd name="T1" fmla="*/ 2147483646 h 2084"/>
              <a:gd name="T2" fmla="*/ 2147483646 w 1732"/>
              <a:gd name="T3" fmla="*/ 2147483646 h 2084"/>
              <a:gd name="T4" fmla="*/ 2147483646 w 1732"/>
              <a:gd name="T5" fmla="*/ 2147483646 h 2084"/>
              <a:gd name="T6" fmla="*/ 2147483646 w 1732"/>
              <a:gd name="T7" fmla="*/ 2147483646 h 2084"/>
              <a:gd name="T8" fmla="*/ 2147483646 w 1732"/>
              <a:gd name="T9" fmla="*/ 2147483646 h 2084"/>
              <a:gd name="T10" fmla="*/ 2147483646 w 1732"/>
              <a:gd name="T11" fmla="*/ 2147483646 h 2084"/>
              <a:gd name="T12" fmla="*/ 2147483646 w 1732"/>
              <a:gd name="T13" fmla="*/ 2147483646 h 2084"/>
              <a:gd name="T14" fmla="*/ 2147483646 w 1732"/>
              <a:gd name="T15" fmla="*/ 2147483646 h 2084"/>
              <a:gd name="T16" fmla="*/ 2147483646 w 1732"/>
              <a:gd name="T17" fmla="*/ 2147483646 h 2084"/>
              <a:gd name="T18" fmla="*/ 2147483646 w 1732"/>
              <a:gd name="T19" fmla="*/ 2147483646 h 2084"/>
              <a:gd name="T20" fmla="*/ 2147483646 w 1732"/>
              <a:gd name="T21" fmla="*/ 2147483646 h 2084"/>
              <a:gd name="T22" fmla="*/ 2147483646 w 1732"/>
              <a:gd name="T23" fmla="*/ 2147483646 h 2084"/>
              <a:gd name="T24" fmla="*/ 2147483646 w 1732"/>
              <a:gd name="T25" fmla="*/ 2147483646 h 2084"/>
              <a:gd name="T26" fmla="*/ 2147483646 w 1732"/>
              <a:gd name="T27" fmla="*/ 2147483646 h 2084"/>
              <a:gd name="T28" fmla="*/ 2147483646 w 1732"/>
              <a:gd name="T29" fmla="*/ 2147483646 h 2084"/>
              <a:gd name="T30" fmla="*/ 2147483646 w 1732"/>
              <a:gd name="T31" fmla="*/ 2147483646 h 2084"/>
              <a:gd name="T32" fmla="*/ 2147483646 w 1732"/>
              <a:gd name="T33" fmla="*/ 2147483646 h 2084"/>
              <a:gd name="T34" fmla="*/ 2147483646 w 1732"/>
              <a:gd name="T35" fmla="*/ 2147483646 h 2084"/>
              <a:gd name="T36" fmla="*/ 2147483646 w 1732"/>
              <a:gd name="T37" fmla="*/ 2147483646 h 2084"/>
              <a:gd name="T38" fmla="*/ 2147483646 w 1732"/>
              <a:gd name="T39" fmla="*/ 2147483646 h 2084"/>
              <a:gd name="T40" fmla="*/ 2147483646 w 1732"/>
              <a:gd name="T41" fmla="*/ 2147483646 h 2084"/>
              <a:gd name="T42" fmla="*/ 2147483646 w 1732"/>
              <a:gd name="T43" fmla="*/ 2147483646 h 2084"/>
              <a:gd name="T44" fmla="*/ 2147483646 w 1732"/>
              <a:gd name="T45" fmla="*/ 2147483646 h 2084"/>
              <a:gd name="T46" fmla="*/ 2147483646 w 1732"/>
              <a:gd name="T47" fmla="*/ 2147483646 h 2084"/>
              <a:gd name="T48" fmla="*/ 2147483646 w 1732"/>
              <a:gd name="T49" fmla="*/ 2147483646 h 2084"/>
              <a:gd name="T50" fmla="*/ 2147483646 w 1732"/>
              <a:gd name="T51" fmla="*/ 2147483646 h 2084"/>
              <a:gd name="T52" fmla="*/ 2147483646 w 1732"/>
              <a:gd name="T53" fmla="*/ 2147483646 h 2084"/>
              <a:gd name="T54" fmla="*/ 2147483646 w 1732"/>
              <a:gd name="T55" fmla="*/ 2147483646 h 2084"/>
              <a:gd name="T56" fmla="*/ 2147483646 w 1732"/>
              <a:gd name="T57" fmla="*/ 2147483646 h 2084"/>
              <a:gd name="T58" fmla="*/ 2147483646 w 1732"/>
              <a:gd name="T59" fmla="*/ 2147483646 h 2084"/>
              <a:gd name="T60" fmla="*/ 2147483646 w 1732"/>
              <a:gd name="T61" fmla="*/ 2147483646 h 2084"/>
              <a:gd name="T62" fmla="*/ 2147483646 w 1732"/>
              <a:gd name="T63" fmla="*/ 2147483646 h 2084"/>
              <a:gd name="T64" fmla="*/ 2147483646 w 1732"/>
              <a:gd name="T65" fmla="*/ 2147483646 h 2084"/>
              <a:gd name="T66" fmla="*/ 2147483646 w 1732"/>
              <a:gd name="T67" fmla="*/ 2147483646 h 2084"/>
              <a:gd name="T68" fmla="*/ 2147483646 w 1732"/>
              <a:gd name="T69" fmla="*/ 2147483646 h 2084"/>
              <a:gd name="T70" fmla="*/ 2147483646 w 1732"/>
              <a:gd name="T71" fmla="*/ 2147483646 h 2084"/>
              <a:gd name="T72" fmla="*/ 2147483646 w 1732"/>
              <a:gd name="T73" fmla="*/ 2147483646 h 2084"/>
              <a:gd name="T74" fmla="*/ 2147483646 w 1732"/>
              <a:gd name="T75" fmla="*/ 2147483646 h 2084"/>
              <a:gd name="T76" fmla="*/ 2147483646 w 1732"/>
              <a:gd name="T77" fmla="*/ 2147483646 h 2084"/>
              <a:gd name="T78" fmla="*/ 2147483646 w 1732"/>
              <a:gd name="T79" fmla="*/ 2147483646 h 2084"/>
              <a:gd name="T80" fmla="*/ 2147483646 w 1732"/>
              <a:gd name="T81" fmla="*/ 2147483646 h 2084"/>
              <a:gd name="T82" fmla="*/ 2147483646 w 1732"/>
              <a:gd name="T83" fmla="*/ 2147483646 h 2084"/>
              <a:gd name="T84" fmla="*/ 2147483646 w 1732"/>
              <a:gd name="T85" fmla="*/ 2147483646 h 2084"/>
              <a:gd name="T86" fmla="*/ 2147483646 w 1732"/>
              <a:gd name="T87" fmla="*/ 2147483646 h 2084"/>
              <a:gd name="T88" fmla="*/ 2147483646 w 1732"/>
              <a:gd name="T89" fmla="*/ 2147483646 h 2084"/>
              <a:gd name="T90" fmla="*/ 2147483646 w 1732"/>
              <a:gd name="T91" fmla="*/ 2147483646 h 2084"/>
              <a:gd name="T92" fmla="*/ 2147483646 w 1732"/>
              <a:gd name="T93" fmla="*/ 2147483646 h 2084"/>
              <a:gd name="T94" fmla="*/ 2147483646 w 1732"/>
              <a:gd name="T95" fmla="*/ 2147483646 h 2084"/>
              <a:gd name="T96" fmla="*/ 2147483646 w 1732"/>
              <a:gd name="T97" fmla="*/ 0 h 2084"/>
              <a:gd name="T98" fmla="*/ 2147483646 w 1732"/>
              <a:gd name="T99" fmla="*/ 2147483646 h 2084"/>
              <a:gd name="T100" fmla="*/ 2147483646 w 1732"/>
              <a:gd name="T101" fmla="*/ 2147483646 h 2084"/>
              <a:gd name="T102" fmla="*/ 2147483646 w 1732"/>
              <a:gd name="T103" fmla="*/ 2147483646 h 208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732"/>
              <a:gd name="T157" fmla="*/ 0 h 2084"/>
              <a:gd name="T158" fmla="*/ 1732 w 1732"/>
              <a:gd name="T159" fmla="*/ 2084 h 208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732" h="2084">
                <a:moveTo>
                  <a:pt x="660" y="274"/>
                </a:moveTo>
                <a:lnTo>
                  <a:pt x="684" y="278"/>
                </a:lnTo>
                <a:lnTo>
                  <a:pt x="715" y="283"/>
                </a:lnTo>
                <a:lnTo>
                  <a:pt x="747" y="290"/>
                </a:lnTo>
                <a:lnTo>
                  <a:pt x="769" y="295"/>
                </a:lnTo>
                <a:lnTo>
                  <a:pt x="796" y="302"/>
                </a:lnTo>
                <a:lnTo>
                  <a:pt x="821" y="309"/>
                </a:lnTo>
                <a:lnTo>
                  <a:pt x="847" y="317"/>
                </a:lnTo>
                <a:lnTo>
                  <a:pt x="871" y="323"/>
                </a:lnTo>
                <a:lnTo>
                  <a:pt x="898" y="333"/>
                </a:lnTo>
                <a:lnTo>
                  <a:pt x="930" y="346"/>
                </a:lnTo>
                <a:lnTo>
                  <a:pt x="958" y="356"/>
                </a:lnTo>
                <a:lnTo>
                  <a:pt x="984" y="367"/>
                </a:lnTo>
                <a:lnTo>
                  <a:pt x="1014" y="380"/>
                </a:lnTo>
                <a:lnTo>
                  <a:pt x="1043" y="394"/>
                </a:lnTo>
                <a:lnTo>
                  <a:pt x="1070" y="406"/>
                </a:lnTo>
                <a:lnTo>
                  <a:pt x="1095" y="421"/>
                </a:lnTo>
                <a:lnTo>
                  <a:pt x="1117" y="434"/>
                </a:lnTo>
                <a:lnTo>
                  <a:pt x="1139" y="449"/>
                </a:lnTo>
                <a:lnTo>
                  <a:pt x="1164" y="463"/>
                </a:lnTo>
                <a:lnTo>
                  <a:pt x="1192" y="482"/>
                </a:lnTo>
                <a:lnTo>
                  <a:pt x="1217" y="500"/>
                </a:lnTo>
                <a:lnTo>
                  <a:pt x="1241" y="517"/>
                </a:lnTo>
                <a:lnTo>
                  <a:pt x="1263" y="532"/>
                </a:lnTo>
                <a:lnTo>
                  <a:pt x="1299" y="561"/>
                </a:lnTo>
                <a:lnTo>
                  <a:pt x="1336" y="594"/>
                </a:lnTo>
                <a:lnTo>
                  <a:pt x="1365" y="619"/>
                </a:lnTo>
                <a:lnTo>
                  <a:pt x="1399" y="656"/>
                </a:lnTo>
                <a:lnTo>
                  <a:pt x="1423" y="682"/>
                </a:lnTo>
                <a:lnTo>
                  <a:pt x="1449" y="713"/>
                </a:lnTo>
                <a:lnTo>
                  <a:pt x="1478" y="747"/>
                </a:lnTo>
                <a:lnTo>
                  <a:pt x="1502" y="779"/>
                </a:lnTo>
                <a:lnTo>
                  <a:pt x="1525" y="816"/>
                </a:lnTo>
                <a:lnTo>
                  <a:pt x="1550" y="851"/>
                </a:lnTo>
                <a:lnTo>
                  <a:pt x="1571" y="889"/>
                </a:lnTo>
                <a:lnTo>
                  <a:pt x="1592" y="922"/>
                </a:lnTo>
                <a:lnTo>
                  <a:pt x="1612" y="962"/>
                </a:lnTo>
                <a:lnTo>
                  <a:pt x="1631" y="1001"/>
                </a:lnTo>
                <a:lnTo>
                  <a:pt x="1646" y="1041"/>
                </a:lnTo>
                <a:lnTo>
                  <a:pt x="1662" y="1086"/>
                </a:lnTo>
                <a:lnTo>
                  <a:pt x="1682" y="1140"/>
                </a:lnTo>
                <a:lnTo>
                  <a:pt x="1695" y="1190"/>
                </a:lnTo>
                <a:lnTo>
                  <a:pt x="1708" y="1242"/>
                </a:lnTo>
                <a:lnTo>
                  <a:pt x="1715" y="1292"/>
                </a:lnTo>
                <a:lnTo>
                  <a:pt x="1724" y="1352"/>
                </a:lnTo>
                <a:lnTo>
                  <a:pt x="1731" y="1426"/>
                </a:lnTo>
                <a:lnTo>
                  <a:pt x="1732" y="1483"/>
                </a:lnTo>
                <a:lnTo>
                  <a:pt x="1731" y="1539"/>
                </a:lnTo>
                <a:lnTo>
                  <a:pt x="1726" y="1592"/>
                </a:lnTo>
                <a:lnTo>
                  <a:pt x="1719" y="1643"/>
                </a:lnTo>
                <a:lnTo>
                  <a:pt x="1712" y="1696"/>
                </a:lnTo>
                <a:lnTo>
                  <a:pt x="1700" y="1750"/>
                </a:lnTo>
                <a:lnTo>
                  <a:pt x="1685" y="1808"/>
                </a:lnTo>
                <a:lnTo>
                  <a:pt x="1665" y="1868"/>
                </a:lnTo>
                <a:lnTo>
                  <a:pt x="1645" y="1924"/>
                </a:lnTo>
                <a:lnTo>
                  <a:pt x="1623" y="1978"/>
                </a:lnTo>
                <a:lnTo>
                  <a:pt x="1590" y="2031"/>
                </a:lnTo>
                <a:lnTo>
                  <a:pt x="1557" y="2084"/>
                </a:lnTo>
                <a:lnTo>
                  <a:pt x="1047" y="1801"/>
                </a:lnTo>
                <a:lnTo>
                  <a:pt x="1075" y="1749"/>
                </a:lnTo>
                <a:lnTo>
                  <a:pt x="1093" y="1708"/>
                </a:lnTo>
                <a:lnTo>
                  <a:pt x="1107" y="1664"/>
                </a:lnTo>
                <a:lnTo>
                  <a:pt x="1118" y="1621"/>
                </a:lnTo>
                <a:lnTo>
                  <a:pt x="1126" y="1582"/>
                </a:lnTo>
                <a:lnTo>
                  <a:pt x="1129" y="1543"/>
                </a:lnTo>
                <a:lnTo>
                  <a:pt x="1133" y="1505"/>
                </a:lnTo>
                <a:lnTo>
                  <a:pt x="1133" y="1465"/>
                </a:lnTo>
                <a:lnTo>
                  <a:pt x="1130" y="1418"/>
                </a:lnTo>
                <a:lnTo>
                  <a:pt x="1124" y="1373"/>
                </a:lnTo>
                <a:lnTo>
                  <a:pt x="1114" y="1323"/>
                </a:lnTo>
                <a:lnTo>
                  <a:pt x="1103" y="1282"/>
                </a:lnTo>
                <a:lnTo>
                  <a:pt x="1084" y="1237"/>
                </a:lnTo>
                <a:lnTo>
                  <a:pt x="1067" y="1198"/>
                </a:lnTo>
                <a:lnTo>
                  <a:pt x="1046" y="1160"/>
                </a:lnTo>
                <a:lnTo>
                  <a:pt x="1027" y="1131"/>
                </a:lnTo>
                <a:lnTo>
                  <a:pt x="1009" y="1107"/>
                </a:lnTo>
                <a:lnTo>
                  <a:pt x="991" y="1083"/>
                </a:lnTo>
                <a:lnTo>
                  <a:pt x="970" y="1059"/>
                </a:lnTo>
                <a:lnTo>
                  <a:pt x="946" y="1034"/>
                </a:lnTo>
                <a:lnTo>
                  <a:pt x="926" y="1016"/>
                </a:lnTo>
                <a:lnTo>
                  <a:pt x="904" y="995"/>
                </a:lnTo>
                <a:lnTo>
                  <a:pt x="881" y="976"/>
                </a:lnTo>
                <a:lnTo>
                  <a:pt x="855" y="957"/>
                </a:lnTo>
                <a:lnTo>
                  <a:pt x="823" y="938"/>
                </a:lnTo>
                <a:lnTo>
                  <a:pt x="797" y="920"/>
                </a:lnTo>
                <a:lnTo>
                  <a:pt x="775" y="909"/>
                </a:lnTo>
                <a:lnTo>
                  <a:pt x="742" y="890"/>
                </a:lnTo>
                <a:lnTo>
                  <a:pt x="713" y="880"/>
                </a:lnTo>
                <a:lnTo>
                  <a:pt x="688" y="871"/>
                </a:lnTo>
                <a:lnTo>
                  <a:pt x="661" y="863"/>
                </a:lnTo>
                <a:lnTo>
                  <a:pt x="622" y="854"/>
                </a:lnTo>
                <a:lnTo>
                  <a:pt x="585" y="847"/>
                </a:lnTo>
                <a:lnTo>
                  <a:pt x="547" y="844"/>
                </a:lnTo>
                <a:lnTo>
                  <a:pt x="509" y="841"/>
                </a:lnTo>
                <a:lnTo>
                  <a:pt x="488" y="840"/>
                </a:lnTo>
                <a:lnTo>
                  <a:pt x="488" y="1144"/>
                </a:lnTo>
                <a:lnTo>
                  <a:pt x="0" y="580"/>
                </a:lnTo>
                <a:lnTo>
                  <a:pt x="486" y="0"/>
                </a:lnTo>
                <a:lnTo>
                  <a:pt x="486" y="261"/>
                </a:lnTo>
                <a:lnTo>
                  <a:pt x="513" y="263"/>
                </a:lnTo>
                <a:lnTo>
                  <a:pt x="551" y="264"/>
                </a:lnTo>
                <a:lnTo>
                  <a:pt x="590" y="266"/>
                </a:lnTo>
                <a:lnTo>
                  <a:pt x="628" y="270"/>
                </a:lnTo>
                <a:lnTo>
                  <a:pt x="660" y="27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+mn-lt"/>
              <a:ea typeface="굴림"/>
            </a:endParaRPr>
          </a:p>
        </p:txBody>
      </p:sp>
      <p:sp>
        <p:nvSpPr>
          <p:cNvPr id="75789" name="Oval 12"/>
          <p:cNvSpPr>
            <a:spLocks noChangeArrowheads="1"/>
          </p:cNvSpPr>
          <p:nvPr/>
        </p:nvSpPr>
        <p:spPr bwMode="auto">
          <a:xfrm>
            <a:off x="5384800" y="3621088"/>
            <a:ext cx="1468438" cy="1041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ko-KR" altLang="en-US" sz="1867">
              <a:latin typeface="+mn-lt"/>
              <a:ea typeface="굴림" pitchFamily="50" charset="-127"/>
            </a:endParaRPr>
          </a:p>
        </p:txBody>
      </p:sp>
      <p:sp>
        <p:nvSpPr>
          <p:cNvPr id="75790" name="AutoShape 15"/>
          <p:cNvSpPr>
            <a:spLocks noChangeArrowheads="1"/>
          </p:cNvSpPr>
          <p:nvPr/>
        </p:nvSpPr>
        <p:spPr bwMode="auto">
          <a:xfrm>
            <a:off x="1125538" y="5280025"/>
            <a:ext cx="1930400" cy="38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37F78"/>
              </a:gs>
              <a:gs pos="100000">
                <a:srgbClr val="2C545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67">
                <a:solidFill>
                  <a:schemeClr val="bg1"/>
                </a:solidFill>
                <a:latin typeface="+mn-lt"/>
                <a:ea typeface="HY헤드라인M" pitchFamily="18" charset="-127"/>
              </a:rPr>
              <a:t>Management</a:t>
            </a:r>
          </a:p>
        </p:txBody>
      </p:sp>
      <p:sp>
        <p:nvSpPr>
          <p:cNvPr id="75791" name="AutoShape 16"/>
          <p:cNvSpPr>
            <a:spLocks noChangeArrowheads="1"/>
          </p:cNvSpPr>
          <p:nvPr/>
        </p:nvSpPr>
        <p:spPr bwMode="auto">
          <a:xfrm>
            <a:off x="3157538" y="5280025"/>
            <a:ext cx="1930400" cy="38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37F78"/>
              </a:gs>
              <a:gs pos="100000">
                <a:srgbClr val="2C545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67">
                <a:solidFill>
                  <a:schemeClr val="bg1"/>
                </a:solidFill>
                <a:latin typeface="+mn-lt"/>
                <a:ea typeface="HY헤드라인M" pitchFamily="18" charset="-127"/>
              </a:rPr>
              <a:t>Share Holder</a:t>
            </a:r>
          </a:p>
        </p:txBody>
      </p:sp>
      <p:sp>
        <p:nvSpPr>
          <p:cNvPr id="75792" name="AutoShape 17"/>
          <p:cNvSpPr>
            <a:spLocks noChangeArrowheads="1"/>
          </p:cNvSpPr>
          <p:nvPr/>
        </p:nvSpPr>
        <p:spPr bwMode="auto">
          <a:xfrm>
            <a:off x="5189538" y="5280025"/>
            <a:ext cx="1930400" cy="38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37F78"/>
              </a:gs>
              <a:gs pos="100000">
                <a:srgbClr val="2C545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67">
                <a:solidFill>
                  <a:schemeClr val="bg1"/>
                </a:solidFill>
                <a:latin typeface="+mn-lt"/>
                <a:ea typeface="HY헤드라인M" pitchFamily="18" charset="-127"/>
              </a:rPr>
              <a:t>Human</a:t>
            </a:r>
          </a:p>
        </p:txBody>
      </p:sp>
      <p:sp>
        <p:nvSpPr>
          <p:cNvPr id="75793" name="AutoShape 18"/>
          <p:cNvSpPr>
            <a:spLocks noChangeArrowheads="1"/>
          </p:cNvSpPr>
          <p:nvPr/>
        </p:nvSpPr>
        <p:spPr bwMode="auto">
          <a:xfrm>
            <a:off x="9253538" y="5280025"/>
            <a:ext cx="1930400" cy="38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37F78"/>
              </a:gs>
              <a:gs pos="100000">
                <a:srgbClr val="2C545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67">
                <a:solidFill>
                  <a:schemeClr val="bg1"/>
                </a:solidFill>
                <a:latin typeface="+mn-lt"/>
                <a:ea typeface="HY헤드라인M" pitchFamily="18" charset="-127"/>
              </a:rPr>
              <a:t>Value</a:t>
            </a:r>
          </a:p>
        </p:txBody>
      </p:sp>
      <p:sp>
        <p:nvSpPr>
          <p:cNvPr id="75794" name="AutoShape 19"/>
          <p:cNvSpPr>
            <a:spLocks noChangeArrowheads="1"/>
          </p:cNvSpPr>
          <p:nvPr/>
        </p:nvSpPr>
        <p:spPr bwMode="auto">
          <a:xfrm>
            <a:off x="7221538" y="5280025"/>
            <a:ext cx="1930400" cy="38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37F78"/>
              </a:gs>
              <a:gs pos="100000">
                <a:srgbClr val="2C545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67">
                <a:solidFill>
                  <a:schemeClr val="bg1"/>
                </a:solidFill>
                <a:latin typeface="+mn-lt"/>
                <a:ea typeface="HY헤드라인M" pitchFamily="18" charset="-127"/>
              </a:rPr>
              <a:t>Technology</a:t>
            </a:r>
          </a:p>
        </p:txBody>
      </p:sp>
      <p:sp>
        <p:nvSpPr>
          <p:cNvPr id="130067" name="Freeform 20"/>
          <p:cNvSpPr>
            <a:spLocks/>
          </p:cNvSpPr>
          <p:nvPr/>
        </p:nvSpPr>
        <p:spPr bwMode="auto">
          <a:xfrm>
            <a:off x="4679950" y="3194050"/>
            <a:ext cx="1233488" cy="1636713"/>
          </a:xfrm>
          <a:custGeom>
            <a:avLst/>
            <a:gdLst>
              <a:gd name="T0" fmla="*/ 2147483646 w 1165"/>
              <a:gd name="T1" fmla="*/ 2147483646 h 2063"/>
              <a:gd name="T2" fmla="*/ 2147483646 w 1165"/>
              <a:gd name="T3" fmla="*/ 2147483646 h 2063"/>
              <a:gd name="T4" fmla="*/ 2147483646 w 1165"/>
              <a:gd name="T5" fmla="*/ 2147483646 h 2063"/>
              <a:gd name="T6" fmla="*/ 2147483646 w 1165"/>
              <a:gd name="T7" fmla="*/ 2147483646 h 2063"/>
              <a:gd name="T8" fmla="*/ 2147483646 w 1165"/>
              <a:gd name="T9" fmla="*/ 2147483646 h 2063"/>
              <a:gd name="T10" fmla="*/ 2147483646 w 1165"/>
              <a:gd name="T11" fmla="*/ 2147483646 h 2063"/>
              <a:gd name="T12" fmla="*/ 2147483646 w 1165"/>
              <a:gd name="T13" fmla="*/ 2147483646 h 2063"/>
              <a:gd name="T14" fmla="*/ 2147483646 w 1165"/>
              <a:gd name="T15" fmla="*/ 2147483646 h 2063"/>
              <a:gd name="T16" fmla="*/ 2147483646 w 1165"/>
              <a:gd name="T17" fmla="*/ 2147483646 h 2063"/>
              <a:gd name="T18" fmla="*/ 2147483646 w 1165"/>
              <a:gd name="T19" fmla="*/ 2147483646 h 2063"/>
              <a:gd name="T20" fmla="*/ 2147483646 w 1165"/>
              <a:gd name="T21" fmla="*/ 2147483646 h 2063"/>
              <a:gd name="T22" fmla="*/ 2147483646 w 1165"/>
              <a:gd name="T23" fmla="*/ 2147483646 h 2063"/>
              <a:gd name="T24" fmla="*/ 2147483646 w 1165"/>
              <a:gd name="T25" fmla="*/ 2147483646 h 2063"/>
              <a:gd name="T26" fmla="*/ 2147483646 w 1165"/>
              <a:gd name="T27" fmla="*/ 2147483646 h 2063"/>
              <a:gd name="T28" fmla="*/ 2147483646 w 1165"/>
              <a:gd name="T29" fmla="*/ 2147483646 h 2063"/>
              <a:gd name="T30" fmla="*/ 2147483646 w 1165"/>
              <a:gd name="T31" fmla="*/ 2147483646 h 2063"/>
              <a:gd name="T32" fmla="*/ 2147483646 w 1165"/>
              <a:gd name="T33" fmla="*/ 2147483646 h 2063"/>
              <a:gd name="T34" fmla="*/ 2147483646 w 1165"/>
              <a:gd name="T35" fmla="*/ 2147483646 h 2063"/>
              <a:gd name="T36" fmla="*/ 2147483646 w 1165"/>
              <a:gd name="T37" fmla="*/ 2147483646 h 2063"/>
              <a:gd name="T38" fmla="*/ 2147483646 w 1165"/>
              <a:gd name="T39" fmla="*/ 2147483646 h 2063"/>
              <a:gd name="T40" fmla="*/ 2147483646 w 1165"/>
              <a:gd name="T41" fmla="*/ 2147483646 h 2063"/>
              <a:gd name="T42" fmla="*/ 2147483646 w 1165"/>
              <a:gd name="T43" fmla="*/ 2147483646 h 2063"/>
              <a:gd name="T44" fmla="*/ 2147483646 w 1165"/>
              <a:gd name="T45" fmla="*/ 2147483646 h 2063"/>
              <a:gd name="T46" fmla="*/ 2147483646 w 1165"/>
              <a:gd name="T47" fmla="*/ 2147483646 h 2063"/>
              <a:gd name="T48" fmla="*/ 2147483646 w 1165"/>
              <a:gd name="T49" fmla="*/ 2147483646 h 2063"/>
              <a:gd name="T50" fmla="*/ 2147483646 w 1165"/>
              <a:gd name="T51" fmla="*/ 2147483646 h 2063"/>
              <a:gd name="T52" fmla="*/ 2147483646 w 1165"/>
              <a:gd name="T53" fmla="*/ 2147483646 h 2063"/>
              <a:gd name="T54" fmla="*/ 2147483646 w 1165"/>
              <a:gd name="T55" fmla="*/ 2147483646 h 2063"/>
              <a:gd name="T56" fmla="*/ 2147483646 w 1165"/>
              <a:gd name="T57" fmla="*/ 2147483646 h 2063"/>
              <a:gd name="T58" fmla="*/ 2147483646 w 1165"/>
              <a:gd name="T59" fmla="*/ 2147483646 h 2063"/>
              <a:gd name="T60" fmla="*/ 2147483646 w 1165"/>
              <a:gd name="T61" fmla="*/ 2147483646 h 2063"/>
              <a:gd name="T62" fmla="*/ 2147483646 w 1165"/>
              <a:gd name="T63" fmla="*/ 2147483646 h 2063"/>
              <a:gd name="T64" fmla="*/ 2147483646 w 1165"/>
              <a:gd name="T65" fmla="*/ 2147483646 h 2063"/>
              <a:gd name="T66" fmla="*/ 2147483646 w 1165"/>
              <a:gd name="T67" fmla="*/ 2147483646 h 2063"/>
              <a:gd name="T68" fmla="*/ 2147483646 w 1165"/>
              <a:gd name="T69" fmla="*/ 2147483646 h 2063"/>
              <a:gd name="T70" fmla="*/ 2147483646 w 1165"/>
              <a:gd name="T71" fmla="*/ 2147483646 h 2063"/>
              <a:gd name="T72" fmla="*/ 2147483646 w 1165"/>
              <a:gd name="T73" fmla="*/ 2147483646 h 2063"/>
              <a:gd name="T74" fmla="*/ 2147483646 w 1165"/>
              <a:gd name="T75" fmla="*/ 2147483646 h 2063"/>
              <a:gd name="T76" fmla="*/ 2147483646 w 1165"/>
              <a:gd name="T77" fmla="*/ 2147483646 h 2063"/>
              <a:gd name="T78" fmla="*/ 2147483646 w 1165"/>
              <a:gd name="T79" fmla="*/ 2147483646 h 2063"/>
              <a:gd name="T80" fmla="*/ 2147483646 w 1165"/>
              <a:gd name="T81" fmla="*/ 2147483646 h 2063"/>
              <a:gd name="T82" fmla="*/ 2147483646 w 1165"/>
              <a:gd name="T83" fmla="*/ 2147483646 h 2063"/>
              <a:gd name="T84" fmla="*/ 2147483646 w 1165"/>
              <a:gd name="T85" fmla="*/ 2147483646 h 2063"/>
              <a:gd name="T86" fmla="*/ 2147483646 w 1165"/>
              <a:gd name="T87" fmla="*/ 2147483646 h 2063"/>
              <a:gd name="T88" fmla="*/ 2147483646 w 1165"/>
              <a:gd name="T89" fmla="*/ 2147483646 h 2063"/>
              <a:gd name="T90" fmla="*/ 2147483646 w 1165"/>
              <a:gd name="T91" fmla="*/ 2147483646 h 206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165"/>
              <a:gd name="T139" fmla="*/ 0 h 2063"/>
              <a:gd name="T140" fmla="*/ 1165 w 1165"/>
              <a:gd name="T141" fmla="*/ 2063 h 206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165" h="2063">
                <a:moveTo>
                  <a:pt x="1165" y="0"/>
                </a:moveTo>
                <a:lnTo>
                  <a:pt x="1140" y="4"/>
                </a:lnTo>
                <a:lnTo>
                  <a:pt x="1115" y="8"/>
                </a:lnTo>
                <a:lnTo>
                  <a:pt x="1081" y="15"/>
                </a:lnTo>
                <a:lnTo>
                  <a:pt x="1056" y="20"/>
                </a:lnTo>
                <a:lnTo>
                  <a:pt x="1030" y="28"/>
                </a:lnTo>
                <a:lnTo>
                  <a:pt x="1005" y="36"/>
                </a:lnTo>
                <a:lnTo>
                  <a:pt x="978" y="42"/>
                </a:lnTo>
                <a:lnTo>
                  <a:pt x="953" y="49"/>
                </a:lnTo>
                <a:lnTo>
                  <a:pt x="927" y="60"/>
                </a:lnTo>
                <a:lnTo>
                  <a:pt x="895" y="71"/>
                </a:lnTo>
                <a:lnTo>
                  <a:pt x="869" y="82"/>
                </a:lnTo>
                <a:lnTo>
                  <a:pt x="841" y="94"/>
                </a:lnTo>
                <a:lnTo>
                  <a:pt x="812" y="106"/>
                </a:lnTo>
                <a:lnTo>
                  <a:pt x="783" y="120"/>
                </a:lnTo>
                <a:lnTo>
                  <a:pt x="757" y="133"/>
                </a:lnTo>
                <a:lnTo>
                  <a:pt x="732" y="148"/>
                </a:lnTo>
                <a:lnTo>
                  <a:pt x="710" y="160"/>
                </a:lnTo>
                <a:lnTo>
                  <a:pt x="687" y="175"/>
                </a:lnTo>
                <a:lnTo>
                  <a:pt x="662" y="189"/>
                </a:lnTo>
                <a:lnTo>
                  <a:pt x="634" y="207"/>
                </a:lnTo>
                <a:lnTo>
                  <a:pt x="609" y="226"/>
                </a:lnTo>
                <a:lnTo>
                  <a:pt x="586" y="244"/>
                </a:lnTo>
                <a:lnTo>
                  <a:pt x="563" y="259"/>
                </a:lnTo>
                <a:lnTo>
                  <a:pt x="526" y="288"/>
                </a:lnTo>
                <a:lnTo>
                  <a:pt x="490" y="322"/>
                </a:lnTo>
                <a:lnTo>
                  <a:pt x="461" y="347"/>
                </a:lnTo>
                <a:lnTo>
                  <a:pt x="426" y="383"/>
                </a:lnTo>
                <a:lnTo>
                  <a:pt x="403" y="410"/>
                </a:lnTo>
                <a:lnTo>
                  <a:pt x="376" y="440"/>
                </a:lnTo>
                <a:lnTo>
                  <a:pt x="347" y="474"/>
                </a:lnTo>
                <a:lnTo>
                  <a:pt x="324" y="506"/>
                </a:lnTo>
                <a:lnTo>
                  <a:pt x="300" y="542"/>
                </a:lnTo>
                <a:lnTo>
                  <a:pt x="276" y="577"/>
                </a:lnTo>
                <a:lnTo>
                  <a:pt x="253" y="615"/>
                </a:lnTo>
                <a:lnTo>
                  <a:pt x="233" y="648"/>
                </a:lnTo>
                <a:lnTo>
                  <a:pt x="214" y="688"/>
                </a:lnTo>
                <a:lnTo>
                  <a:pt x="196" y="727"/>
                </a:lnTo>
                <a:lnTo>
                  <a:pt x="180" y="768"/>
                </a:lnTo>
                <a:lnTo>
                  <a:pt x="164" y="812"/>
                </a:lnTo>
                <a:lnTo>
                  <a:pt x="145" y="866"/>
                </a:lnTo>
                <a:lnTo>
                  <a:pt x="131" y="917"/>
                </a:lnTo>
                <a:lnTo>
                  <a:pt x="118" y="968"/>
                </a:lnTo>
                <a:lnTo>
                  <a:pt x="112" y="1019"/>
                </a:lnTo>
                <a:lnTo>
                  <a:pt x="102" y="1078"/>
                </a:lnTo>
                <a:lnTo>
                  <a:pt x="96" y="1151"/>
                </a:lnTo>
                <a:lnTo>
                  <a:pt x="95" y="1209"/>
                </a:lnTo>
                <a:lnTo>
                  <a:pt x="96" y="1266"/>
                </a:lnTo>
                <a:lnTo>
                  <a:pt x="101" y="1320"/>
                </a:lnTo>
                <a:lnTo>
                  <a:pt x="108" y="1370"/>
                </a:lnTo>
                <a:lnTo>
                  <a:pt x="114" y="1423"/>
                </a:lnTo>
                <a:lnTo>
                  <a:pt x="126" y="1477"/>
                </a:lnTo>
                <a:lnTo>
                  <a:pt x="142" y="1535"/>
                </a:lnTo>
                <a:lnTo>
                  <a:pt x="162" y="1595"/>
                </a:lnTo>
                <a:lnTo>
                  <a:pt x="181" y="1650"/>
                </a:lnTo>
                <a:lnTo>
                  <a:pt x="204" y="1704"/>
                </a:lnTo>
                <a:lnTo>
                  <a:pt x="230" y="1757"/>
                </a:lnTo>
                <a:lnTo>
                  <a:pt x="262" y="1808"/>
                </a:lnTo>
                <a:lnTo>
                  <a:pt x="0" y="1950"/>
                </a:lnTo>
                <a:lnTo>
                  <a:pt x="799" y="2063"/>
                </a:lnTo>
                <a:lnTo>
                  <a:pt x="1093" y="1360"/>
                </a:lnTo>
                <a:lnTo>
                  <a:pt x="786" y="1518"/>
                </a:lnTo>
                <a:lnTo>
                  <a:pt x="756" y="1472"/>
                </a:lnTo>
                <a:lnTo>
                  <a:pt x="737" y="1432"/>
                </a:lnTo>
                <a:lnTo>
                  <a:pt x="720" y="1390"/>
                </a:lnTo>
                <a:lnTo>
                  <a:pt x="708" y="1349"/>
                </a:lnTo>
                <a:lnTo>
                  <a:pt x="700" y="1308"/>
                </a:lnTo>
                <a:lnTo>
                  <a:pt x="698" y="1269"/>
                </a:lnTo>
                <a:lnTo>
                  <a:pt x="694" y="1230"/>
                </a:lnTo>
                <a:lnTo>
                  <a:pt x="694" y="1191"/>
                </a:lnTo>
                <a:lnTo>
                  <a:pt x="696" y="1145"/>
                </a:lnTo>
                <a:lnTo>
                  <a:pt x="702" y="1099"/>
                </a:lnTo>
                <a:lnTo>
                  <a:pt x="712" y="1049"/>
                </a:lnTo>
                <a:lnTo>
                  <a:pt x="724" y="1009"/>
                </a:lnTo>
                <a:lnTo>
                  <a:pt x="742" y="963"/>
                </a:lnTo>
                <a:lnTo>
                  <a:pt x="758" y="924"/>
                </a:lnTo>
                <a:lnTo>
                  <a:pt x="781" y="886"/>
                </a:lnTo>
                <a:lnTo>
                  <a:pt x="799" y="857"/>
                </a:lnTo>
                <a:lnTo>
                  <a:pt x="818" y="833"/>
                </a:lnTo>
                <a:lnTo>
                  <a:pt x="836" y="809"/>
                </a:lnTo>
                <a:lnTo>
                  <a:pt x="857" y="785"/>
                </a:lnTo>
                <a:lnTo>
                  <a:pt x="879" y="760"/>
                </a:lnTo>
                <a:lnTo>
                  <a:pt x="899" y="743"/>
                </a:lnTo>
                <a:lnTo>
                  <a:pt x="922" y="720"/>
                </a:lnTo>
                <a:lnTo>
                  <a:pt x="944" y="702"/>
                </a:lnTo>
                <a:lnTo>
                  <a:pt x="970" y="683"/>
                </a:lnTo>
                <a:lnTo>
                  <a:pt x="1002" y="663"/>
                </a:lnTo>
                <a:lnTo>
                  <a:pt x="1028" y="647"/>
                </a:lnTo>
                <a:lnTo>
                  <a:pt x="1051" y="634"/>
                </a:lnTo>
                <a:lnTo>
                  <a:pt x="1084" y="617"/>
                </a:lnTo>
                <a:lnTo>
                  <a:pt x="1115" y="604"/>
                </a:lnTo>
                <a:lnTo>
                  <a:pt x="1165" y="590"/>
                </a:lnTo>
                <a:lnTo>
                  <a:pt x="1165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54766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+mn-lt"/>
              <a:ea typeface="굴림"/>
            </a:endParaRPr>
          </a:p>
        </p:txBody>
      </p:sp>
      <p:sp>
        <p:nvSpPr>
          <p:cNvPr id="75796" name="AutoShape 21"/>
          <p:cNvSpPr>
            <a:spLocks noChangeArrowheads="1"/>
          </p:cNvSpPr>
          <p:nvPr/>
        </p:nvSpPr>
        <p:spPr bwMode="auto">
          <a:xfrm>
            <a:off x="3906838" y="3786188"/>
            <a:ext cx="1828800" cy="4111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67" dirty="0">
                <a:solidFill>
                  <a:srgbClr val="800000"/>
                </a:solidFill>
                <a:latin typeface="+mn-lt"/>
                <a:ea typeface="HY헤드라인M" pitchFamily="18" charset="-127"/>
              </a:rPr>
              <a:t>IoT, AI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67" dirty="0">
                <a:solidFill>
                  <a:srgbClr val="800000"/>
                </a:solidFill>
                <a:latin typeface="+mn-lt"/>
                <a:ea typeface="HY헤드라인M" pitchFamily="18" charset="-127"/>
              </a:rPr>
              <a:t>DISPLAY </a:t>
            </a:r>
            <a:r>
              <a:rPr lang="ko-KR" altLang="en-US" sz="1867" dirty="0">
                <a:solidFill>
                  <a:srgbClr val="800000"/>
                </a:solidFill>
                <a:latin typeface="+mn-lt"/>
                <a:ea typeface="HY헤드라인M" pitchFamily="18" charset="-127"/>
              </a:rPr>
              <a:t>융합</a:t>
            </a:r>
          </a:p>
        </p:txBody>
      </p:sp>
      <p:sp>
        <p:nvSpPr>
          <p:cNvPr id="130069" name="Freeform 22"/>
          <p:cNvSpPr>
            <a:spLocks/>
          </p:cNvSpPr>
          <p:nvPr/>
        </p:nvSpPr>
        <p:spPr bwMode="auto">
          <a:xfrm>
            <a:off x="5632450" y="2971800"/>
            <a:ext cx="1833563" cy="1482725"/>
          </a:xfrm>
          <a:custGeom>
            <a:avLst/>
            <a:gdLst>
              <a:gd name="T0" fmla="*/ 2147483646 w 1732"/>
              <a:gd name="T1" fmla="*/ 2147483646 h 1868"/>
              <a:gd name="T2" fmla="*/ 2147483646 w 1732"/>
              <a:gd name="T3" fmla="*/ 2147483646 h 1868"/>
              <a:gd name="T4" fmla="*/ 2147483646 w 1732"/>
              <a:gd name="T5" fmla="*/ 2147483646 h 1868"/>
              <a:gd name="T6" fmla="*/ 2147483646 w 1732"/>
              <a:gd name="T7" fmla="*/ 2147483646 h 1868"/>
              <a:gd name="T8" fmla="*/ 2147483646 w 1732"/>
              <a:gd name="T9" fmla="*/ 2147483646 h 1868"/>
              <a:gd name="T10" fmla="*/ 2147483646 w 1732"/>
              <a:gd name="T11" fmla="*/ 2147483646 h 1868"/>
              <a:gd name="T12" fmla="*/ 2147483646 w 1732"/>
              <a:gd name="T13" fmla="*/ 2147483646 h 1868"/>
              <a:gd name="T14" fmla="*/ 2147483646 w 1732"/>
              <a:gd name="T15" fmla="*/ 2147483646 h 1868"/>
              <a:gd name="T16" fmla="*/ 2147483646 w 1732"/>
              <a:gd name="T17" fmla="*/ 2147483646 h 1868"/>
              <a:gd name="T18" fmla="*/ 2147483646 w 1732"/>
              <a:gd name="T19" fmla="*/ 2147483646 h 1868"/>
              <a:gd name="T20" fmla="*/ 2147483646 w 1732"/>
              <a:gd name="T21" fmla="*/ 2147483646 h 1868"/>
              <a:gd name="T22" fmla="*/ 2147483646 w 1732"/>
              <a:gd name="T23" fmla="*/ 2147483646 h 1868"/>
              <a:gd name="T24" fmla="*/ 2147483646 w 1732"/>
              <a:gd name="T25" fmla="*/ 2147483646 h 1868"/>
              <a:gd name="T26" fmla="*/ 2147483646 w 1732"/>
              <a:gd name="T27" fmla="*/ 2147483646 h 1868"/>
              <a:gd name="T28" fmla="*/ 2147483646 w 1732"/>
              <a:gd name="T29" fmla="*/ 2147483646 h 1868"/>
              <a:gd name="T30" fmla="*/ 2147483646 w 1732"/>
              <a:gd name="T31" fmla="*/ 2147483646 h 1868"/>
              <a:gd name="T32" fmla="*/ 2147483646 w 1732"/>
              <a:gd name="T33" fmla="*/ 2147483646 h 1868"/>
              <a:gd name="T34" fmla="*/ 2147483646 w 1732"/>
              <a:gd name="T35" fmla="*/ 2147483646 h 1868"/>
              <a:gd name="T36" fmla="*/ 2147483646 w 1732"/>
              <a:gd name="T37" fmla="*/ 2147483646 h 1868"/>
              <a:gd name="T38" fmla="*/ 2147483646 w 1732"/>
              <a:gd name="T39" fmla="*/ 2147483646 h 1868"/>
              <a:gd name="T40" fmla="*/ 2147483646 w 1732"/>
              <a:gd name="T41" fmla="*/ 2147483646 h 1868"/>
              <a:gd name="T42" fmla="*/ 2147483646 w 1732"/>
              <a:gd name="T43" fmla="*/ 2147483646 h 1868"/>
              <a:gd name="T44" fmla="*/ 2147483646 w 1732"/>
              <a:gd name="T45" fmla="*/ 2147483646 h 1868"/>
              <a:gd name="T46" fmla="*/ 2147483646 w 1732"/>
              <a:gd name="T47" fmla="*/ 2147483646 h 1868"/>
              <a:gd name="T48" fmla="*/ 2147483646 w 1732"/>
              <a:gd name="T49" fmla="*/ 2147483646 h 1868"/>
              <a:gd name="T50" fmla="*/ 2147483646 w 1732"/>
              <a:gd name="T51" fmla="*/ 2147483646 h 1868"/>
              <a:gd name="T52" fmla="*/ 2147483646 w 1732"/>
              <a:gd name="T53" fmla="*/ 2147483646 h 1868"/>
              <a:gd name="T54" fmla="*/ 2147483646 w 1732"/>
              <a:gd name="T55" fmla="*/ 2147483646 h 1868"/>
              <a:gd name="T56" fmla="*/ 2147483646 w 1732"/>
              <a:gd name="T57" fmla="*/ 2147483646 h 1868"/>
              <a:gd name="T58" fmla="*/ 2147483646 w 1732"/>
              <a:gd name="T59" fmla="*/ 2147483646 h 1868"/>
              <a:gd name="T60" fmla="*/ 2147483646 w 1732"/>
              <a:gd name="T61" fmla="*/ 2147483646 h 1868"/>
              <a:gd name="T62" fmla="*/ 2147483646 w 1732"/>
              <a:gd name="T63" fmla="*/ 2147483646 h 1868"/>
              <a:gd name="T64" fmla="*/ 2147483646 w 1732"/>
              <a:gd name="T65" fmla="*/ 2147483646 h 1868"/>
              <a:gd name="T66" fmla="*/ 2147483646 w 1732"/>
              <a:gd name="T67" fmla="*/ 2147483646 h 1868"/>
              <a:gd name="T68" fmla="*/ 2147483646 w 1732"/>
              <a:gd name="T69" fmla="*/ 2147483646 h 1868"/>
              <a:gd name="T70" fmla="*/ 2147483646 w 1732"/>
              <a:gd name="T71" fmla="*/ 2147483646 h 1868"/>
              <a:gd name="T72" fmla="*/ 2147483646 w 1732"/>
              <a:gd name="T73" fmla="*/ 2147483646 h 1868"/>
              <a:gd name="T74" fmla="*/ 2147483646 w 1732"/>
              <a:gd name="T75" fmla="*/ 2147483646 h 1868"/>
              <a:gd name="T76" fmla="*/ 2147483646 w 1732"/>
              <a:gd name="T77" fmla="*/ 2147483646 h 1868"/>
              <a:gd name="T78" fmla="*/ 2147483646 w 1732"/>
              <a:gd name="T79" fmla="*/ 2147483646 h 1868"/>
              <a:gd name="T80" fmla="*/ 2147483646 w 1732"/>
              <a:gd name="T81" fmla="*/ 2147483646 h 1868"/>
              <a:gd name="T82" fmla="*/ 2147483646 w 1732"/>
              <a:gd name="T83" fmla="*/ 2147483646 h 1868"/>
              <a:gd name="T84" fmla="*/ 2147483646 w 1732"/>
              <a:gd name="T85" fmla="*/ 2147483646 h 1868"/>
              <a:gd name="T86" fmla="*/ 2147483646 w 1732"/>
              <a:gd name="T87" fmla="*/ 2147483646 h 1868"/>
              <a:gd name="T88" fmla="*/ 2147483646 w 1732"/>
              <a:gd name="T89" fmla="*/ 0 h 1868"/>
              <a:gd name="T90" fmla="*/ 2147483646 w 1732"/>
              <a:gd name="T91" fmla="*/ 2147483646 h 1868"/>
              <a:gd name="T92" fmla="*/ 2147483646 w 1732"/>
              <a:gd name="T93" fmla="*/ 2147483646 h 1868"/>
              <a:gd name="T94" fmla="*/ 2147483646 w 1732"/>
              <a:gd name="T95" fmla="*/ 2147483646 h 18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732"/>
              <a:gd name="T145" fmla="*/ 0 h 1868"/>
              <a:gd name="T146" fmla="*/ 1732 w 1732"/>
              <a:gd name="T147" fmla="*/ 1868 h 186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732" h="1868">
                <a:moveTo>
                  <a:pt x="660" y="274"/>
                </a:moveTo>
                <a:lnTo>
                  <a:pt x="684" y="278"/>
                </a:lnTo>
                <a:lnTo>
                  <a:pt x="715" y="283"/>
                </a:lnTo>
                <a:lnTo>
                  <a:pt x="747" y="290"/>
                </a:lnTo>
                <a:lnTo>
                  <a:pt x="769" y="295"/>
                </a:lnTo>
                <a:lnTo>
                  <a:pt x="796" y="302"/>
                </a:lnTo>
                <a:lnTo>
                  <a:pt x="821" y="309"/>
                </a:lnTo>
                <a:lnTo>
                  <a:pt x="847" y="317"/>
                </a:lnTo>
                <a:lnTo>
                  <a:pt x="871" y="323"/>
                </a:lnTo>
                <a:lnTo>
                  <a:pt x="898" y="333"/>
                </a:lnTo>
                <a:lnTo>
                  <a:pt x="930" y="346"/>
                </a:lnTo>
                <a:lnTo>
                  <a:pt x="958" y="356"/>
                </a:lnTo>
                <a:lnTo>
                  <a:pt x="984" y="367"/>
                </a:lnTo>
                <a:lnTo>
                  <a:pt x="1014" y="380"/>
                </a:lnTo>
                <a:lnTo>
                  <a:pt x="1043" y="394"/>
                </a:lnTo>
                <a:lnTo>
                  <a:pt x="1070" y="406"/>
                </a:lnTo>
                <a:lnTo>
                  <a:pt x="1095" y="421"/>
                </a:lnTo>
                <a:lnTo>
                  <a:pt x="1117" y="434"/>
                </a:lnTo>
                <a:lnTo>
                  <a:pt x="1139" y="449"/>
                </a:lnTo>
                <a:lnTo>
                  <a:pt x="1164" y="463"/>
                </a:lnTo>
                <a:lnTo>
                  <a:pt x="1192" y="481"/>
                </a:lnTo>
                <a:lnTo>
                  <a:pt x="1217" y="498"/>
                </a:lnTo>
                <a:lnTo>
                  <a:pt x="1241" y="516"/>
                </a:lnTo>
                <a:lnTo>
                  <a:pt x="1263" y="532"/>
                </a:lnTo>
                <a:lnTo>
                  <a:pt x="1299" y="561"/>
                </a:lnTo>
                <a:lnTo>
                  <a:pt x="1336" y="594"/>
                </a:lnTo>
                <a:lnTo>
                  <a:pt x="1365" y="619"/>
                </a:lnTo>
                <a:lnTo>
                  <a:pt x="1399" y="656"/>
                </a:lnTo>
                <a:lnTo>
                  <a:pt x="1423" y="682"/>
                </a:lnTo>
                <a:lnTo>
                  <a:pt x="1449" y="713"/>
                </a:lnTo>
                <a:lnTo>
                  <a:pt x="1478" y="747"/>
                </a:lnTo>
                <a:lnTo>
                  <a:pt x="1502" y="779"/>
                </a:lnTo>
                <a:lnTo>
                  <a:pt x="1525" y="816"/>
                </a:lnTo>
                <a:lnTo>
                  <a:pt x="1550" y="851"/>
                </a:lnTo>
                <a:lnTo>
                  <a:pt x="1571" y="889"/>
                </a:lnTo>
                <a:lnTo>
                  <a:pt x="1592" y="922"/>
                </a:lnTo>
                <a:lnTo>
                  <a:pt x="1612" y="962"/>
                </a:lnTo>
                <a:lnTo>
                  <a:pt x="1631" y="1001"/>
                </a:lnTo>
                <a:lnTo>
                  <a:pt x="1646" y="1041"/>
                </a:lnTo>
                <a:lnTo>
                  <a:pt x="1662" y="1086"/>
                </a:lnTo>
                <a:lnTo>
                  <a:pt x="1682" y="1140"/>
                </a:lnTo>
                <a:lnTo>
                  <a:pt x="1695" y="1190"/>
                </a:lnTo>
                <a:lnTo>
                  <a:pt x="1708" y="1242"/>
                </a:lnTo>
                <a:lnTo>
                  <a:pt x="1715" y="1292"/>
                </a:lnTo>
                <a:lnTo>
                  <a:pt x="1724" y="1352"/>
                </a:lnTo>
                <a:lnTo>
                  <a:pt x="1731" y="1425"/>
                </a:lnTo>
                <a:lnTo>
                  <a:pt x="1732" y="1481"/>
                </a:lnTo>
                <a:lnTo>
                  <a:pt x="1731" y="1538"/>
                </a:lnTo>
                <a:lnTo>
                  <a:pt x="1726" y="1592"/>
                </a:lnTo>
                <a:lnTo>
                  <a:pt x="1719" y="1643"/>
                </a:lnTo>
                <a:lnTo>
                  <a:pt x="1712" y="1696"/>
                </a:lnTo>
                <a:lnTo>
                  <a:pt x="1700" y="1750"/>
                </a:lnTo>
                <a:lnTo>
                  <a:pt x="1685" y="1808"/>
                </a:lnTo>
                <a:lnTo>
                  <a:pt x="1665" y="1868"/>
                </a:lnTo>
                <a:lnTo>
                  <a:pt x="1552" y="1530"/>
                </a:lnTo>
                <a:lnTo>
                  <a:pt x="1120" y="1601"/>
                </a:lnTo>
                <a:lnTo>
                  <a:pt x="1129" y="1542"/>
                </a:lnTo>
                <a:lnTo>
                  <a:pt x="1133" y="1504"/>
                </a:lnTo>
                <a:lnTo>
                  <a:pt x="1133" y="1464"/>
                </a:lnTo>
                <a:lnTo>
                  <a:pt x="1130" y="1417"/>
                </a:lnTo>
                <a:lnTo>
                  <a:pt x="1124" y="1373"/>
                </a:lnTo>
                <a:lnTo>
                  <a:pt x="1114" y="1323"/>
                </a:lnTo>
                <a:lnTo>
                  <a:pt x="1103" y="1282"/>
                </a:lnTo>
                <a:lnTo>
                  <a:pt x="1084" y="1237"/>
                </a:lnTo>
                <a:lnTo>
                  <a:pt x="1067" y="1198"/>
                </a:lnTo>
                <a:lnTo>
                  <a:pt x="1046" y="1160"/>
                </a:lnTo>
                <a:lnTo>
                  <a:pt x="1027" y="1131"/>
                </a:lnTo>
                <a:lnTo>
                  <a:pt x="1009" y="1107"/>
                </a:lnTo>
                <a:lnTo>
                  <a:pt x="991" y="1083"/>
                </a:lnTo>
                <a:lnTo>
                  <a:pt x="970" y="1059"/>
                </a:lnTo>
                <a:lnTo>
                  <a:pt x="946" y="1034"/>
                </a:lnTo>
                <a:lnTo>
                  <a:pt x="926" y="1016"/>
                </a:lnTo>
                <a:lnTo>
                  <a:pt x="904" y="995"/>
                </a:lnTo>
                <a:lnTo>
                  <a:pt x="881" y="976"/>
                </a:lnTo>
                <a:lnTo>
                  <a:pt x="855" y="957"/>
                </a:lnTo>
                <a:lnTo>
                  <a:pt x="823" y="938"/>
                </a:lnTo>
                <a:lnTo>
                  <a:pt x="797" y="920"/>
                </a:lnTo>
                <a:lnTo>
                  <a:pt x="775" y="909"/>
                </a:lnTo>
                <a:lnTo>
                  <a:pt x="742" y="890"/>
                </a:lnTo>
                <a:lnTo>
                  <a:pt x="713" y="880"/>
                </a:lnTo>
                <a:lnTo>
                  <a:pt x="688" y="871"/>
                </a:lnTo>
                <a:lnTo>
                  <a:pt x="661" y="863"/>
                </a:lnTo>
                <a:lnTo>
                  <a:pt x="622" y="854"/>
                </a:lnTo>
                <a:lnTo>
                  <a:pt x="585" y="847"/>
                </a:lnTo>
                <a:lnTo>
                  <a:pt x="547" y="844"/>
                </a:lnTo>
                <a:lnTo>
                  <a:pt x="509" y="841"/>
                </a:lnTo>
                <a:lnTo>
                  <a:pt x="488" y="840"/>
                </a:lnTo>
                <a:lnTo>
                  <a:pt x="488" y="1144"/>
                </a:lnTo>
                <a:lnTo>
                  <a:pt x="0" y="580"/>
                </a:lnTo>
                <a:lnTo>
                  <a:pt x="486" y="0"/>
                </a:lnTo>
                <a:lnTo>
                  <a:pt x="486" y="261"/>
                </a:lnTo>
                <a:lnTo>
                  <a:pt x="513" y="263"/>
                </a:lnTo>
                <a:lnTo>
                  <a:pt x="551" y="264"/>
                </a:lnTo>
                <a:lnTo>
                  <a:pt x="590" y="266"/>
                </a:lnTo>
                <a:lnTo>
                  <a:pt x="628" y="270"/>
                </a:lnTo>
                <a:lnTo>
                  <a:pt x="660" y="274"/>
                </a:lnTo>
                <a:close/>
              </a:path>
            </a:pathLst>
          </a:custGeom>
          <a:gradFill rotWithShape="0">
            <a:gsLst>
              <a:gs pos="0">
                <a:srgbClr val="54766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+mn-lt"/>
              <a:ea typeface="굴림"/>
            </a:endParaRPr>
          </a:p>
        </p:txBody>
      </p:sp>
      <p:sp>
        <p:nvSpPr>
          <p:cNvPr id="75798" name="AutoShape 23"/>
          <p:cNvSpPr>
            <a:spLocks noChangeArrowheads="1"/>
          </p:cNvSpPr>
          <p:nvPr/>
        </p:nvSpPr>
        <p:spPr bwMode="auto">
          <a:xfrm>
            <a:off x="6307138" y="3514725"/>
            <a:ext cx="1828800" cy="304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67" dirty="0">
                <a:solidFill>
                  <a:srgbClr val="800000"/>
                </a:solidFill>
                <a:latin typeface="+mn-lt"/>
                <a:ea typeface="HY헤드라인M" pitchFamily="18" charset="-127"/>
              </a:rPr>
              <a:t>신규사업진출</a:t>
            </a:r>
          </a:p>
        </p:txBody>
      </p:sp>
      <p:sp>
        <p:nvSpPr>
          <p:cNvPr id="130071" name="Freeform 24"/>
          <p:cNvSpPr>
            <a:spLocks/>
          </p:cNvSpPr>
          <p:nvPr/>
        </p:nvSpPr>
        <p:spPr bwMode="auto">
          <a:xfrm>
            <a:off x="5100638" y="4187825"/>
            <a:ext cx="2432050" cy="917575"/>
          </a:xfrm>
          <a:custGeom>
            <a:avLst/>
            <a:gdLst>
              <a:gd name="T0" fmla="*/ 2147483646 w 2298"/>
              <a:gd name="T1" fmla="*/ 2147483646 h 1157"/>
              <a:gd name="T2" fmla="*/ 2147483646 w 2298"/>
              <a:gd name="T3" fmla="*/ 2147483646 h 1157"/>
              <a:gd name="T4" fmla="*/ 2147483646 w 2298"/>
              <a:gd name="T5" fmla="*/ 2147483646 h 1157"/>
              <a:gd name="T6" fmla="*/ 2147483646 w 2298"/>
              <a:gd name="T7" fmla="*/ 2147483646 h 1157"/>
              <a:gd name="T8" fmla="*/ 2147483646 w 2298"/>
              <a:gd name="T9" fmla="*/ 2147483646 h 1157"/>
              <a:gd name="T10" fmla="*/ 2147483646 w 2298"/>
              <a:gd name="T11" fmla="*/ 2147483646 h 1157"/>
              <a:gd name="T12" fmla="*/ 2147483646 w 2298"/>
              <a:gd name="T13" fmla="*/ 2147483646 h 1157"/>
              <a:gd name="T14" fmla="*/ 2147483646 w 2298"/>
              <a:gd name="T15" fmla="*/ 2147483646 h 1157"/>
              <a:gd name="T16" fmla="*/ 2147483646 w 2298"/>
              <a:gd name="T17" fmla="*/ 2147483646 h 1157"/>
              <a:gd name="T18" fmla="*/ 2147483646 w 2298"/>
              <a:gd name="T19" fmla="*/ 2147483646 h 1157"/>
              <a:gd name="T20" fmla="*/ 2147483646 w 2298"/>
              <a:gd name="T21" fmla="*/ 2147483646 h 1157"/>
              <a:gd name="T22" fmla="*/ 2147483646 w 2298"/>
              <a:gd name="T23" fmla="*/ 2147483646 h 1157"/>
              <a:gd name="T24" fmla="*/ 2147483646 w 2298"/>
              <a:gd name="T25" fmla="*/ 2147483646 h 1157"/>
              <a:gd name="T26" fmla="*/ 2147483646 w 2298"/>
              <a:gd name="T27" fmla="*/ 2147483646 h 1157"/>
              <a:gd name="T28" fmla="*/ 2147483646 w 2298"/>
              <a:gd name="T29" fmla="*/ 2147483646 h 1157"/>
              <a:gd name="T30" fmla="*/ 2147483646 w 2298"/>
              <a:gd name="T31" fmla="*/ 2147483646 h 1157"/>
              <a:gd name="T32" fmla="*/ 2147483646 w 2298"/>
              <a:gd name="T33" fmla="*/ 2147483646 h 1157"/>
              <a:gd name="T34" fmla="*/ 2147483646 w 2298"/>
              <a:gd name="T35" fmla="*/ 0 h 1157"/>
              <a:gd name="T36" fmla="*/ 2147483646 w 2298"/>
              <a:gd name="T37" fmla="*/ 2147483646 h 1157"/>
              <a:gd name="T38" fmla="*/ 2147483646 w 2298"/>
              <a:gd name="T39" fmla="*/ 2147483646 h 1157"/>
              <a:gd name="T40" fmla="*/ 2147483646 w 2298"/>
              <a:gd name="T41" fmla="*/ 2147483646 h 1157"/>
              <a:gd name="T42" fmla="*/ 2147483646 w 2298"/>
              <a:gd name="T43" fmla="*/ 2147483646 h 1157"/>
              <a:gd name="T44" fmla="*/ 2147483646 w 2298"/>
              <a:gd name="T45" fmla="*/ 2147483646 h 1157"/>
              <a:gd name="T46" fmla="*/ 2147483646 w 2298"/>
              <a:gd name="T47" fmla="*/ 2147483646 h 1157"/>
              <a:gd name="T48" fmla="*/ 2147483646 w 2298"/>
              <a:gd name="T49" fmla="*/ 2147483646 h 1157"/>
              <a:gd name="T50" fmla="*/ 2147483646 w 2298"/>
              <a:gd name="T51" fmla="*/ 2147483646 h 1157"/>
              <a:gd name="T52" fmla="*/ 2147483646 w 2298"/>
              <a:gd name="T53" fmla="*/ 2147483646 h 1157"/>
              <a:gd name="T54" fmla="*/ 2147483646 w 2298"/>
              <a:gd name="T55" fmla="*/ 2147483646 h 1157"/>
              <a:gd name="T56" fmla="*/ 2147483646 w 2298"/>
              <a:gd name="T57" fmla="*/ 2147483646 h 1157"/>
              <a:gd name="T58" fmla="*/ 2147483646 w 2298"/>
              <a:gd name="T59" fmla="*/ 2147483646 h 1157"/>
              <a:gd name="T60" fmla="*/ 2147483646 w 2298"/>
              <a:gd name="T61" fmla="*/ 2147483646 h 1157"/>
              <a:gd name="T62" fmla="*/ 2147483646 w 2298"/>
              <a:gd name="T63" fmla="*/ 2147483646 h 1157"/>
              <a:gd name="T64" fmla="*/ 0 w 2298"/>
              <a:gd name="T65" fmla="*/ 2147483646 h 1157"/>
              <a:gd name="T66" fmla="*/ 2147483646 w 2298"/>
              <a:gd name="T67" fmla="*/ 2147483646 h 1157"/>
              <a:gd name="T68" fmla="*/ 2147483646 w 2298"/>
              <a:gd name="T69" fmla="*/ 2147483646 h 1157"/>
              <a:gd name="T70" fmla="*/ 2147483646 w 2298"/>
              <a:gd name="T71" fmla="*/ 2147483646 h 1157"/>
              <a:gd name="T72" fmla="*/ 2147483646 w 2298"/>
              <a:gd name="T73" fmla="*/ 2147483646 h 1157"/>
              <a:gd name="T74" fmla="*/ 2147483646 w 2298"/>
              <a:gd name="T75" fmla="*/ 2147483646 h 1157"/>
              <a:gd name="T76" fmla="*/ 2147483646 w 2298"/>
              <a:gd name="T77" fmla="*/ 2147483646 h 1157"/>
              <a:gd name="T78" fmla="*/ 2147483646 w 2298"/>
              <a:gd name="T79" fmla="*/ 2147483646 h 1157"/>
              <a:gd name="T80" fmla="*/ 2147483646 w 2298"/>
              <a:gd name="T81" fmla="*/ 2147483646 h 1157"/>
              <a:gd name="T82" fmla="*/ 2147483646 w 2298"/>
              <a:gd name="T83" fmla="*/ 2147483646 h 1157"/>
              <a:gd name="T84" fmla="*/ 2147483646 w 2298"/>
              <a:gd name="T85" fmla="*/ 2147483646 h 1157"/>
              <a:gd name="T86" fmla="*/ 2147483646 w 2298"/>
              <a:gd name="T87" fmla="*/ 2147483646 h 1157"/>
              <a:gd name="T88" fmla="*/ 2147483646 w 2298"/>
              <a:gd name="T89" fmla="*/ 2147483646 h 1157"/>
              <a:gd name="T90" fmla="*/ 2147483646 w 2298"/>
              <a:gd name="T91" fmla="*/ 2147483646 h 1157"/>
              <a:gd name="T92" fmla="*/ 2147483646 w 2298"/>
              <a:gd name="T93" fmla="*/ 2147483646 h 1157"/>
              <a:gd name="T94" fmla="*/ 2147483646 w 2298"/>
              <a:gd name="T95" fmla="*/ 2147483646 h 1157"/>
              <a:gd name="T96" fmla="*/ 2147483646 w 2298"/>
              <a:gd name="T97" fmla="*/ 2147483646 h 1157"/>
              <a:gd name="T98" fmla="*/ 2147483646 w 2298"/>
              <a:gd name="T99" fmla="*/ 2147483646 h 115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298"/>
              <a:gd name="T151" fmla="*/ 0 h 1157"/>
              <a:gd name="T152" fmla="*/ 2298 w 2298"/>
              <a:gd name="T153" fmla="*/ 1157 h 115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298" h="1157">
                <a:moveTo>
                  <a:pt x="1155" y="1143"/>
                </a:moveTo>
                <a:lnTo>
                  <a:pt x="1179" y="1139"/>
                </a:lnTo>
                <a:lnTo>
                  <a:pt x="1210" y="1134"/>
                </a:lnTo>
                <a:lnTo>
                  <a:pt x="1242" y="1128"/>
                </a:lnTo>
                <a:lnTo>
                  <a:pt x="1264" y="1123"/>
                </a:lnTo>
                <a:lnTo>
                  <a:pt x="1291" y="1117"/>
                </a:lnTo>
                <a:lnTo>
                  <a:pt x="1317" y="1109"/>
                </a:lnTo>
                <a:lnTo>
                  <a:pt x="1343" y="1103"/>
                </a:lnTo>
                <a:lnTo>
                  <a:pt x="1367" y="1095"/>
                </a:lnTo>
                <a:lnTo>
                  <a:pt x="1394" y="1085"/>
                </a:lnTo>
                <a:lnTo>
                  <a:pt x="1426" y="1074"/>
                </a:lnTo>
                <a:lnTo>
                  <a:pt x="1454" y="1062"/>
                </a:lnTo>
                <a:lnTo>
                  <a:pt x="1480" y="1051"/>
                </a:lnTo>
                <a:lnTo>
                  <a:pt x="1511" y="1038"/>
                </a:lnTo>
                <a:lnTo>
                  <a:pt x="1540" y="1025"/>
                </a:lnTo>
                <a:lnTo>
                  <a:pt x="1566" y="1012"/>
                </a:lnTo>
                <a:lnTo>
                  <a:pt x="1590" y="997"/>
                </a:lnTo>
                <a:lnTo>
                  <a:pt x="1612" y="984"/>
                </a:lnTo>
                <a:lnTo>
                  <a:pt x="1635" y="969"/>
                </a:lnTo>
                <a:lnTo>
                  <a:pt x="1660" y="955"/>
                </a:lnTo>
                <a:lnTo>
                  <a:pt x="1687" y="938"/>
                </a:lnTo>
                <a:lnTo>
                  <a:pt x="1712" y="920"/>
                </a:lnTo>
                <a:lnTo>
                  <a:pt x="1736" y="902"/>
                </a:lnTo>
                <a:lnTo>
                  <a:pt x="1757" y="887"/>
                </a:lnTo>
                <a:lnTo>
                  <a:pt x="1794" y="860"/>
                </a:lnTo>
                <a:lnTo>
                  <a:pt x="1827" y="832"/>
                </a:lnTo>
                <a:lnTo>
                  <a:pt x="1860" y="800"/>
                </a:lnTo>
                <a:lnTo>
                  <a:pt x="1894" y="764"/>
                </a:lnTo>
                <a:lnTo>
                  <a:pt x="1918" y="737"/>
                </a:lnTo>
                <a:lnTo>
                  <a:pt x="1944" y="707"/>
                </a:lnTo>
                <a:lnTo>
                  <a:pt x="1973" y="674"/>
                </a:lnTo>
                <a:lnTo>
                  <a:pt x="1998" y="641"/>
                </a:lnTo>
                <a:lnTo>
                  <a:pt x="2022" y="606"/>
                </a:lnTo>
                <a:lnTo>
                  <a:pt x="2051" y="566"/>
                </a:lnTo>
                <a:lnTo>
                  <a:pt x="2298" y="705"/>
                </a:lnTo>
                <a:lnTo>
                  <a:pt x="2056" y="0"/>
                </a:lnTo>
                <a:lnTo>
                  <a:pt x="1270" y="134"/>
                </a:lnTo>
                <a:lnTo>
                  <a:pt x="1534" y="277"/>
                </a:lnTo>
                <a:lnTo>
                  <a:pt x="1512" y="308"/>
                </a:lnTo>
                <a:lnTo>
                  <a:pt x="1488" y="334"/>
                </a:lnTo>
                <a:lnTo>
                  <a:pt x="1465" y="360"/>
                </a:lnTo>
                <a:lnTo>
                  <a:pt x="1441" y="386"/>
                </a:lnTo>
                <a:lnTo>
                  <a:pt x="1421" y="405"/>
                </a:lnTo>
                <a:lnTo>
                  <a:pt x="1400" y="426"/>
                </a:lnTo>
                <a:lnTo>
                  <a:pt x="1376" y="444"/>
                </a:lnTo>
                <a:lnTo>
                  <a:pt x="1350" y="463"/>
                </a:lnTo>
                <a:lnTo>
                  <a:pt x="1318" y="483"/>
                </a:lnTo>
                <a:lnTo>
                  <a:pt x="1292" y="499"/>
                </a:lnTo>
                <a:lnTo>
                  <a:pt x="1270" y="512"/>
                </a:lnTo>
                <a:lnTo>
                  <a:pt x="1237" y="529"/>
                </a:lnTo>
                <a:lnTo>
                  <a:pt x="1208" y="541"/>
                </a:lnTo>
                <a:lnTo>
                  <a:pt x="1183" y="548"/>
                </a:lnTo>
                <a:lnTo>
                  <a:pt x="1156" y="557"/>
                </a:lnTo>
                <a:lnTo>
                  <a:pt x="1118" y="567"/>
                </a:lnTo>
                <a:lnTo>
                  <a:pt x="1080" y="572"/>
                </a:lnTo>
                <a:lnTo>
                  <a:pt x="1042" y="576"/>
                </a:lnTo>
                <a:lnTo>
                  <a:pt x="985" y="578"/>
                </a:lnTo>
                <a:lnTo>
                  <a:pt x="911" y="580"/>
                </a:lnTo>
                <a:lnTo>
                  <a:pt x="855" y="572"/>
                </a:lnTo>
                <a:lnTo>
                  <a:pt x="803" y="561"/>
                </a:lnTo>
                <a:lnTo>
                  <a:pt x="744" y="544"/>
                </a:lnTo>
                <a:lnTo>
                  <a:pt x="692" y="523"/>
                </a:lnTo>
                <a:lnTo>
                  <a:pt x="639" y="498"/>
                </a:lnTo>
                <a:lnTo>
                  <a:pt x="591" y="469"/>
                </a:lnTo>
                <a:lnTo>
                  <a:pt x="545" y="430"/>
                </a:lnTo>
                <a:lnTo>
                  <a:pt x="0" y="731"/>
                </a:lnTo>
                <a:lnTo>
                  <a:pt x="22" y="756"/>
                </a:lnTo>
                <a:lnTo>
                  <a:pt x="54" y="785"/>
                </a:lnTo>
                <a:lnTo>
                  <a:pt x="80" y="810"/>
                </a:lnTo>
                <a:lnTo>
                  <a:pt x="107" y="834"/>
                </a:lnTo>
                <a:lnTo>
                  <a:pt x="133" y="858"/>
                </a:lnTo>
                <a:lnTo>
                  <a:pt x="165" y="883"/>
                </a:lnTo>
                <a:lnTo>
                  <a:pt x="194" y="905"/>
                </a:lnTo>
                <a:lnTo>
                  <a:pt x="223" y="925"/>
                </a:lnTo>
                <a:lnTo>
                  <a:pt x="256" y="945"/>
                </a:lnTo>
                <a:lnTo>
                  <a:pt x="287" y="967"/>
                </a:lnTo>
                <a:lnTo>
                  <a:pt x="320" y="987"/>
                </a:lnTo>
                <a:lnTo>
                  <a:pt x="350" y="1003"/>
                </a:lnTo>
                <a:lnTo>
                  <a:pt x="381" y="1020"/>
                </a:lnTo>
                <a:lnTo>
                  <a:pt x="410" y="1033"/>
                </a:lnTo>
                <a:lnTo>
                  <a:pt x="449" y="1051"/>
                </a:lnTo>
                <a:lnTo>
                  <a:pt x="486" y="1066"/>
                </a:lnTo>
                <a:lnTo>
                  <a:pt x="528" y="1081"/>
                </a:lnTo>
                <a:lnTo>
                  <a:pt x="560" y="1093"/>
                </a:lnTo>
                <a:lnTo>
                  <a:pt x="590" y="1104"/>
                </a:lnTo>
                <a:lnTo>
                  <a:pt x="626" y="1114"/>
                </a:lnTo>
                <a:lnTo>
                  <a:pt x="660" y="1123"/>
                </a:lnTo>
                <a:lnTo>
                  <a:pt x="694" y="1130"/>
                </a:lnTo>
                <a:lnTo>
                  <a:pt x="734" y="1138"/>
                </a:lnTo>
                <a:lnTo>
                  <a:pt x="773" y="1144"/>
                </a:lnTo>
                <a:lnTo>
                  <a:pt x="814" y="1149"/>
                </a:lnTo>
                <a:lnTo>
                  <a:pt x="856" y="1153"/>
                </a:lnTo>
                <a:lnTo>
                  <a:pt x="888" y="1154"/>
                </a:lnTo>
                <a:lnTo>
                  <a:pt x="931" y="1157"/>
                </a:lnTo>
                <a:lnTo>
                  <a:pt x="975" y="1157"/>
                </a:lnTo>
                <a:lnTo>
                  <a:pt x="1009" y="1156"/>
                </a:lnTo>
                <a:lnTo>
                  <a:pt x="1046" y="1154"/>
                </a:lnTo>
                <a:lnTo>
                  <a:pt x="1087" y="1152"/>
                </a:lnTo>
                <a:lnTo>
                  <a:pt x="1124" y="1147"/>
                </a:lnTo>
                <a:lnTo>
                  <a:pt x="1155" y="1143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54766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+mn-lt"/>
              <a:ea typeface="굴림"/>
            </a:endParaRPr>
          </a:p>
        </p:txBody>
      </p:sp>
      <p:sp>
        <p:nvSpPr>
          <p:cNvPr id="75800" name="AutoShape 25"/>
          <p:cNvSpPr>
            <a:spLocks noChangeArrowheads="1"/>
          </p:cNvSpPr>
          <p:nvPr/>
        </p:nvSpPr>
        <p:spPr bwMode="auto">
          <a:xfrm>
            <a:off x="5588000" y="4725988"/>
            <a:ext cx="1828800" cy="304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67">
                <a:solidFill>
                  <a:srgbClr val="800000"/>
                </a:solidFill>
                <a:latin typeface="+mn-lt"/>
                <a:ea typeface="HY헤드라인M" pitchFamily="18" charset="-127"/>
              </a:rPr>
              <a:t>브랜드마케팅 전개</a:t>
            </a:r>
          </a:p>
        </p:txBody>
      </p:sp>
      <p:sp>
        <p:nvSpPr>
          <p:cNvPr id="130073" name="Freeform 26"/>
          <p:cNvSpPr>
            <a:spLocks/>
          </p:cNvSpPr>
          <p:nvPr/>
        </p:nvSpPr>
        <p:spPr bwMode="auto">
          <a:xfrm>
            <a:off x="4927600" y="4510088"/>
            <a:ext cx="779463" cy="266700"/>
          </a:xfrm>
          <a:custGeom>
            <a:avLst/>
            <a:gdLst>
              <a:gd name="T0" fmla="*/ 0 w 368"/>
              <a:gd name="T1" fmla="*/ 2147483646 h 176"/>
              <a:gd name="T2" fmla="*/ 2147483646 w 368"/>
              <a:gd name="T3" fmla="*/ 2147483646 h 176"/>
              <a:gd name="T4" fmla="*/ 2147483646 w 368"/>
              <a:gd name="T5" fmla="*/ 0 h 176"/>
              <a:gd name="T6" fmla="*/ 0 w 368"/>
              <a:gd name="T7" fmla="*/ 2147483646 h 176"/>
              <a:gd name="T8" fmla="*/ 0 60000 65536"/>
              <a:gd name="T9" fmla="*/ 0 60000 65536"/>
              <a:gd name="T10" fmla="*/ 0 60000 65536"/>
              <a:gd name="T11" fmla="*/ 0 60000 65536"/>
              <a:gd name="T12" fmla="*/ 0 w 368"/>
              <a:gd name="T13" fmla="*/ 0 h 176"/>
              <a:gd name="T14" fmla="*/ 368 w 368"/>
              <a:gd name="T15" fmla="*/ 176 h 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" h="176">
                <a:moveTo>
                  <a:pt x="0" y="176"/>
                </a:moveTo>
                <a:lnTo>
                  <a:pt x="320" y="168"/>
                </a:lnTo>
                <a:lnTo>
                  <a:pt x="368" y="0"/>
                </a:lnTo>
                <a:lnTo>
                  <a:pt x="0" y="176"/>
                </a:lnTo>
                <a:close/>
              </a:path>
            </a:pathLst>
          </a:custGeom>
          <a:gradFill rotWithShape="0">
            <a:gsLst>
              <a:gs pos="0">
                <a:srgbClr val="678579"/>
              </a:gs>
              <a:gs pos="100000">
                <a:srgbClr val="54766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+mn-lt"/>
              <a:ea typeface="굴림"/>
            </a:endParaRPr>
          </a:p>
        </p:txBody>
      </p:sp>
      <p:sp>
        <p:nvSpPr>
          <p:cNvPr id="28" name="AutoShape 2"/>
          <p:cNvSpPr>
            <a:spLocks noChangeArrowheads="1"/>
          </p:cNvSpPr>
          <p:nvPr/>
        </p:nvSpPr>
        <p:spPr bwMode="auto">
          <a:xfrm>
            <a:off x="2754790" y="245175"/>
            <a:ext cx="1265273" cy="350248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 altLang="ko-KR" sz="1467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Vision</a:t>
            </a: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595313" y="252413"/>
            <a:ext cx="1957387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90513" indent="-29051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+mn-lt"/>
                <a:cs typeface="함초롬돋움" panose="020B0604000101010101" pitchFamily="50" charset="-127"/>
              </a:rPr>
              <a:t>6. AHA's Future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6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6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40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6" grpId="0" animBg="1" autoUpdateAnimBg="0"/>
      <p:bldP spid="40653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2"/>
          <p:cNvSpPr/>
          <p:nvPr/>
        </p:nvSpPr>
        <p:spPr>
          <a:xfrm>
            <a:off x="0" y="1687484"/>
            <a:ext cx="12192000" cy="2078181"/>
          </a:xfrm>
          <a:prstGeom prst="rect">
            <a:avLst/>
          </a:prstGeom>
          <a:solidFill>
            <a:srgbClr val="34526E">
              <a:alpha val="28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엽서L" pitchFamily="18" charset="-127"/>
                <a:ea typeface="HY엽서L" pitchFamily="18" charset="-127"/>
              </a:rPr>
              <a:t>후배 기업인들께 하는 제언</a:t>
            </a:r>
            <a:endParaRPr lang="en-US" dirty="0">
              <a:latin typeface="HY엽서L" pitchFamily="18" charset="-127"/>
              <a:ea typeface="HY엽서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71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3" y="685129"/>
            <a:ext cx="4731034" cy="289751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808038" y="252413"/>
            <a:ext cx="5368925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90513" indent="-29051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kumimoji="0" lang="en-US" altLang="ko-KR" sz="2000" b="1" dirty="0">
                <a:solidFill>
                  <a:schemeClr val="bg1">
                    <a:lumMod val="65000"/>
                  </a:schemeClr>
                </a:solidFill>
                <a:latin typeface="+mn-lt"/>
                <a:ea typeface="함초롬돋움" panose="020B0604000101010101" pitchFamily="50" charset="-127"/>
                <a:cs typeface="함초롬돋움" panose="020B0604000101010101" pitchFamily="50" charset="-127"/>
              </a:rPr>
              <a:t>1. Introduction to AHA </a:t>
            </a:r>
            <a:r>
              <a:rPr kumimoji="0" lang="en-US" altLang="ko-KR" sz="1400" b="1" dirty="0">
                <a:solidFill>
                  <a:schemeClr val="bg1">
                    <a:lumMod val="65000"/>
                  </a:schemeClr>
                </a:solidFill>
                <a:latin typeface="+mn-lt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HQ &amp; Factory</a:t>
            </a:r>
            <a:r>
              <a:rPr kumimoji="0" lang="en-US" altLang="ko-KR" sz="1400" b="1" dirty="0">
                <a:solidFill>
                  <a:schemeClr val="bg1">
                    <a:lumMod val="65000"/>
                  </a:schemeClr>
                </a:solidFill>
                <a:latin typeface="+mn-lt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kumimoji="0" lang="en-US" altLang="ko-KR" sz="2000" b="1" dirty="0">
              <a:solidFill>
                <a:schemeClr val="bg1">
                  <a:lumMod val="65000"/>
                </a:schemeClr>
              </a:solidFill>
              <a:latin typeface="+mn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endParaRPr kumimoji="0" lang="en-US" altLang="ko-KR" sz="2000" b="1" dirty="0">
              <a:solidFill>
                <a:schemeClr val="bg1">
                  <a:lumMod val="65000"/>
                </a:schemeClr>
              </a:solidFill>
              <a:latin typeface="+mn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220" name="슬라이드 번호 개체 틀 1"/>
          <p:cNvSpPr>
            <a:spLocks noGrp="1" noChangeArrowheads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DC5BC1BF-06C1-48FF-A19A-AE864B17DA2B}" type="slidenum">
              <a:rPr lang="ko-KR" altLang="en-US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24" y="4405605"/>
            <a:ext cx="3031892" cy="14875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342" name="TextBox 2"/>
          <p:cNvSpPr txBox="1">
            <a:spLocks noChangeArrowheads="1"/>
          </p:cNvSpPr>
          <p:nvPr/>
        </p:nvSpPr>
        <p:spPr bwMode="auto">
          <a:xfrm>
            <a:off x="5348288" y="5983288"/>
            <a:ext cx="3032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1200" b="1">
                <a:latin typeface="+mn-lt"/>
                <a:ea typeface="굴림" panose="020B0600000101010101" pitchFamily="50" charset="-127"/>
              </a:rPr>
              <a:t>AHA China(Hangzhou) Joint Factory</a:t>
            </a:r>
            <a:endParaRPr lang="ko-KR" altLang="en-US" sz="1200" b="1">
              <a:latin typeface="+mn-lt"/>
              <a:ea typeface="굴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4375" y="3573463"/>
            <a:ext cx="4105275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+mn-lt"/>
                <a:ea typeface="굴림"/>
              </a:rPr>
              <a:t>AHA </a:t>
            </a:r>
            <a:r>
              <a:rPr lang="zh-CN" altLang="en-US" sz="1200" b="1" dirty="0">
                <a:latin typeface="+mn-lt"/>
                <a:ea typeface="微软雅黑" panose="020B0503020204020204" pitchFamily="2" charset="-122"/>
              </a:rPr>
              <a:t>head office</a:t>
            </a:r>
            <a:r>
              <a:rPr lang="en-US" altLang="ko-KR" sz="1200" b="1" dirty="0">
                <a:latin typeface="+mn-lt"/>
                <a:ea typeface="굴림"/>
              </a:rPr>
              <a:t> &amp; Factory (Korea )</a:t>
            </a:r>
            <a:endParaRPr lang="ko-KR" altLang="en-US" sz="1200" b="1" dirty="0">
              <a:latin typeface="+mn-lt"/>
              <a:ea typeface="굴림"/>
            </a:endParaRPr>
          </a:p>
        </p:txBody>
      </p:sp>
      <p:sp>
        <p:nvSpPr>
          <p:cNvPr id="14344" name="TextBox 19"/>
          <p:cNvSpPr txBox="1">
            <a:spLocks noChangeArrowheads="1"/>
          </p:cNvSpPr>
          <p:nvPr/>
        </p:nvSpPr>
        <p:spPr bwMode="auto">
          <a:xfrm>
            <a:off x="8753475" y="5935663"/>
            <a:ext cx="25511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1200" b="1">
                <a:latin typeface="+mn-lt"/>
                <a:ea typeface="굴림" panose="020B0600000101010101" pitchFamily="50" charset="-127"/>
              </a:rPr>
              <a:t>AHA Japan  Office &amp; Factory</a:t>
            </a:r>
            <a:endParaRPr lang="ko-KR" altLang="en-US" sz="1200" b="1">
              <a:latin typeface="+mn-lt"/>
              <a:ea typeface="굴림" panose="020B0600000101010101" pitchFamily="50" charset="-127"/>
            </a:endParaRPr>
          </a:p>
        </p:txBody>
      </p:sp>
      <p:grpSp>
        <p:nvGrpSpPr>
          <p:cNvPr id="2" name="그룹 41"/>
          <p:cNvGrpSpPr/>
          <p:nvPr/>
        </p:nvGrpSpPr>
        <p:grpSpPr>
          <a:xfrm>
            <a:off x="6019800" y="685981"/>
            <a:ext cx="5534025" cy="2691821"/>
            <a:chOff x="6019800" y="685981"/>
            <a:chExt cx="5534025" cy="2691821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025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685981"/>
              <a:ext cx="5534025" cy="2691821"/>
            </a:xfrm>
            <a:prstGeom prst="rect">
              <a:avLst/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" name="순서도: 연결자 3"/>
            <p:cNvSpPr/>
            <p:nvPr/>
          </p:nvSpPr>
          <p:spPr>
            <a:xfrm>
              <a:off x="10515600" y="1934381"/>
              <a:ext cx="228600" cy="20955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순서도: 연결자 20"/>
            <p:cNvSpPr/>
            <p:nvPr/>
          </p:nvSpPr>
          <p:spPr>
            <a:xfrm>
              <a:off x="8713581" y="1793081"/>
              <a:ext cx="228600" cy="20955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순서도: 연결자 21"/>
            <p:cNvSpPr/>
            <p:nvPr/>
          </p:nvSpPr>
          <p:spPr>
            <a:xfrm>
              <a:off x="7829550" y="2358628"/>
              <a:ext cx="228600" cy="20955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6154" name="直接箭头连接符 19"/>
          <p:cNvCxnSpPr>
            <a:cxnSpLocks noChangeShapeType="1"/>
          </p:cNvCxnSpPr>
          <p:nvPr/>
        </p:nvCxnSpPr>
        <p:spPr bwMode="auto">
          <a:xfrm flipH="1">
            <a:off x="5418138" y="1935163"/>
            <a:ext cx="3295650" cy="0"/>
          </a:xfrm>
          <a:prstGeom prst="straightConnector1">
            <a:avLst/>
          </a:prstGeom>
          <a:noFill/>
          <a:ln w="19050">
            <a:solidFill>
              <a:srgbClr val="C000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5" name="直接箭头连接符 19"/>
          <p:cNvCxnSpPr>
            <a:cxnSpLocks noChangeShapeType="1"/>
            <a:endCxn id="10253" idx="0"/>
          </p:cNvCxnSpPr>
          <p:nvPr/>
        </p:nvCxnSpPr>
        <p:spPr bwMode="auto">
          <a:xfrm flipH="1">
            <a:off x="6864350" y="2582863"/>
            <a:ext cx="965200" cy="1822450"/>
          </a:xfrm>
          <a:prstGeom prst="straightConnector1">
            <a:avLst/>
          </a:prstGeom>
          <a:noFill/>
          <a:ln w="19050">
            <a:solidFill>
              <a:srgbClr val="C000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6" name="直接箭头连接符 19"/>
          <p:cNvCxnSpPr>
            <a:cxnSpLocks noChangeShapeType="1"/>
          </p:cNvCxnSpPr>
          <p:nvPr/>
        </p:nvCxnSpPr>
        <p:spPr bwMode="auto">
          <a:xfrm flipH="1">
            <a:off x="9758363" y="2144713"/>
            <a:ext cx="760412" cy="1958975"/>
          </a:xfrm>
          <a:prstGeom prst="straightConnector1">
            <a:avLst/>
          </a:prstGeom>
          <a:noFill/>
          <a:ln w="19050">
            <a:solidFill>
              <a:srgbClr val="C000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70"/>
          <p:cNvSpPr txBox="1">
            <a:spLocks noChangeArrowheads="1"/>
          </p:cNvSpPr>
          <p:nvPr/>
        </p:nvSpPr>
        <p:spPr bwMode="auto">
          <a:xfrm>
            <a:off x="388938" y="4078288"/>
            <a:ext cx="5106987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1100" dirty="0">
                <a:latin typeface="+mn-lt"/>
              </a:rPr>
              <a:t>•Foundation     : Mar. 1995</a:t>
            </a:r>
          </a:p>
          <a:p>
            <a:pPr>
              <a:defRPr/>
            </a:pPr>
            <a:r>
              <a:rPr lang="en-US" altLang="ko-KR" sz="1100" dirty="0">
                <a:latin typeface="+mn-lt"/>
              </a:rPr>
              <a:t>•HQ &amp; Factory  : </a:t>
            </a:r>
            <a:r>
              <a:rPr lang="ko-KR" altLang="en-US" sz="1100" dirty="0">
                <a:latin typeface="+mn-lt"/>
              </a:rPr>
              <a:t>경기도 김포시 </a:t>
            </a:r>
            <a:r>
              <a:rPr lang="ko-KR" altLang="en-US" sz="1100" dirty="0" err="1">
                <a:latin typeface="+mn-lt"/>
              </a:rPr>
              <a:t>양촌읍</a:t>
            </a:r>
            <a:r>
              <a:rPr lang="ko-KR" altLang="en-US" sz="1100" dirty="0">
                <a:latin typeface="+mn-lt"/>
              </a:rPr>
              <a:t> </a:t>
            </a:r>
            <a:r>
              <a:rPr lang="ko-KR" altLang="en-US" sz="1100" dirty="0" err="1">
                <a:latin typeface="+mn-lt"/>
              </a:rPr>
              <a:t>황금로</a:t>
            </a:r>
            <a:r>
              <a:rPr lang="ko-KR" altLang="en-US" sz="1100" dirty="0">
                <a:latin typeface="+mn-lt"/>
              </a:rPr>
              <a:t> </a:t>
            </a:r>
            <a:r>
              <a:rPr lang="en-US" altLang="ko-KR" sz="1100" dirty="0">
                <a:latin typeface="+mn-lt"/>
              </a:rPr>
              <a:t>109</a:t>
            </a:r>
            <a:r>
              <a:rPr lang="ko-KR" altLang="en-US" sz="1100" dirty="0" err="1">
                <a:latin typeface="+mn-lt"/>
              </a:rPr>
              <a:t>번길</a:t>
            </a:r>
            <a:r>
              <a:rPr lang="ko-KR" altLang="en-US" sz="1100" dirty="0">
                <a:latin typeface="+mn-lt"/>
              </a:rPr>
              <a:t> </a:t>
            </a:r>
            <a:r>
              <a:rPr lang="en-US" altLang="ko-KR" sz="1100" dirty="0">
                <a:latin typeface="+mn-lt"/>
              </a:rPr>
              <a:t>67</a:t>
            </a:r>
          </a:p>
          <a:p>
            <a:pPr>
              <a:defRPr/>
            </a:pPr>
            <a:r>
              <a:rPr lang="en-US" altLang="ko-KR" sz="1100" dirty="0">
                <a:latin typeface="+mn-lt"/>
              </a:rPr>
              <a:t>•AHA Japan      : </a:t>
            </a:r>
            <a:r>
              <a:rPr lang="fi-FI" altLang="ko-KR" sz="1100" dirty="0">
                <a:latin typeface="+mn-lt"/>
              </a:rPr>
              <a:t>612-1 Tajima, Matsubushi-machi, Kitakatsushika-gun,</a:t>
            </a:r>
          </a:p>
          <a:p>
            <a:pPr>
              <a:defRPr/>
            </a:pPr>
            <a:r>
              <a:rPr lang="fi-FI" altLang="ko-KR" sz="1100" dirty="0">
                <a:latin typeface="+mn-lt"/>
              </a:rPr>
              <a:t>                      Saitama-ken 343-0105 Japan</a:t>
            </a:r>
            <a:endParaRPr lang="en-US" altLang="ko-KR" sz="1100" dirty="0">
              <a:latin typeface="+mn-lt"/>
            </a:endParaRPr>
          </a:p>
          <a:p>
            <a:pPr>
              <a:defRPr/>
            </a:pPr>
            <a:r>
              <a:rPr lang="en-US" altLang="ko-KR" sz="1100" dirty="0">
                <a:latin typeface="+mn-lt"/>
              </a:rPr>
              <a:t>•Employees      : </a:t>
            </a:r>
            <a:r>
              <a:rPr lang="en-US" altLang="ko-KR" sz="1100" dirty="0" smtClean="0">
                <a:latin typeface="+mn-lt"/>
              </a:rPr>
              <a:t>150 </a:t>
            </a:r>
            <a:r>
              <a:rPr lang="en-US" altLang="ko-KR" sz="1100" dirty="0">
                <a:latin typeface="+mn-lt"/>
              </a:rPr>
              <a:t>(2020)</a:t>
            </a:r>
          </a:p>
          <a:p>
            <a:pPr>
              <a:defRPr/>
            </a:pPr>
            <a:r>
              <a:rPr lang="en-US" altLang="ko-KR" sz="1100" dirty="0">
                <a:latin typeface="+mn-lt"/>
              </a:rPr>
              <a:t>•Capital           : </a:t>
            </a:r>
            <a:r>
              <a:rPr lang="en-US" altLang="ko-KR" sz="1100" dirty="0" smtClean="0">
                <a:latin typeface="+mn-lt"/>
              </a:rPr>
              <a:t>33</a:t>
            </a:r>
            <a:r>
              <a:rPr lang="ko-KR" altLang="en-US" sz="1100" dirty="0" err="1" smtClean="0">
                <a:latin typeface="+mn-lt"/>
              </a:rPr>
              <a:t>억원</a:t>
            </a:r>
            <a:endParaRPr lang="en-US" altLang="ko-KR" sz="1100" dirty="0">
              <a:latin typeface="+mn-lt"/>
            </a:endParaRPr>
          </a:p>
          <a:p>
            <a:pPr>
              <a:defRPr/>
            </a:pPr>
            <a:r>
              <a:rPr lang="en-US" altLang="ko-KR" sz="1100" dirty="0">
                <a:latin typeface="+mn-lt"/>
              </a:rPr>
              <a:t>•Squares          :12,400㎡</a:t>
            </a:r>
          </a:p>
          <a:p>
            <a:pPr>
              <a:defRPr/>
            </a:pPr>
            <a:r>
              <a:rPr lang="en-US" altLang="ko-KR" sz="1100" dirty="0">
                <a:latin typeface="+mn-lt"/>
              </a:rPr>
              <a:t>•Factory Lines   : 5 Lines (Variable)</a:t>
            </a:r>
          </a:p>
          <a:p>
            <a:pPr marL="0" indent="0">
              <a:lnSpc>
                <a:spcPct val="150000"/>
              </a:lnSpc>
              <a:defRPr/>
            </a:pPr>
            <a:r>
              <a:rPr lang="en-US" altLang="ko-KR" sz="1100" dirty="0">
                <a:latin typeface="+mn-lt"/>
              </a:rPr>
              <a:t>•Major Products: </a:t>
            </a:r>
            <a:r>
              <a:rPr kumimoji="0" lang="en-US" altLang="ko-KR" sz="1100" b="1" dirty="0">
                <a:latin typeface="+mn-lt"/>
                <a:ea typeface="Meiryo" pitchFamily="34" charset="-128"/>
              </a:rPr>
              <a:t>IFPD, Digital Signage, Smart Table, </a:t>
            </a:r>
          </a:p>
          <a:p>
            <a:pPr marL="0" indent="0">
              <a:lnSpc>
                <a:spcPct val="150000"/>
              </a:lnSpc>
              <a:defRPr/>
            </a:pPr>
            <a:r>
              <a:rPr kumimoji="0" lang="en-US" altLang="ko-KR" sz="1100" b="1" dirty="0">
                <a:latin typeface="+mn-lt"/>
                <a:ea typeface="Meiryo" pitchFamily="34" charset="-128"/>
              </a:rPr>
              <a:t>                        Smart Podium, Monitor, </a:t>
            </a:r>
            <a:r>
              <a:rPr kumimoji="0" lang="ko-KR" altLang="en-US" sz="1100" b="1" dirty="0">
                <a:latin typeface="+mn-lt"/>
                <a:ea typeface="Meiryo" pitchFamily="34" charset="-128"/>
              </a:rPr>
              <a:t>적외선 체온계</a:t>
            </a:r>
            <a:r>
              <a:rPr kumimoji="0" lang="en-US" altLang="ko-KR" sz="1100" b="1" dirty="0">
                <a:latin typeface="+mn-lt"/>
                <a:ea typeface="Meiryo" pitchFamily="34" charset="-128"/>
              </a:rPr>
              <a:t> </a:t>
            </a:r>
            <a:r>
              <a:rPr kumimoji="0" lang="en-US" altLang="ko-KR" sz="1100" b="1" dirty="0" err="1">
                <a:latin typeface="+mn-lt"/>
                <a:ea typeface="Meiryo" pitchFamily="34" charset="-128"/>
              </a:rPr>
              <a:t>etc</a:t>
            </a:r>
            <a:r>
              <a:rPr kumimoji="0" lang="en-US" altLang="ko-KR" sz="1100" b="1" dirty="0">
                <a:latin typeface="+mn-lt"/>
                <a:ea typeface="Meiryo" pitchFamily="34" charset="-128"/>
              </a:rPr>
              <a:t>,. </a:t>
            </a:r>
          </a:p>
          <a:p>
            <a:pPr marL="0" indent="0">
              <a:lnSpc>
                <a:spcPct val="150000"/>
              </a:lnSpc>
              <a:defRPr/>
            </a:pPr>
            <a:r>
              <a:rPr lang="en-US" altLang="ko-KR" sz="1100" dirty="0">
                <a:latin typeface="+mn-lt"/>
              </a:rPr>
              <a:t>•</a:t>
            </a:r>
            <a:r>
              <a:rPr kumimoji="0" lang="en-US" altLang="ja-JP" sz="1100" b="1" dirty="0">
                <a:latin typeface="+mn-lt"/>
                <a:ea typeface="Meiryo" pitchFamily="34" charset="-128"/>
              </a:rPr>
              <a:t>Website        :</a:t>
            </a:r>
            <a:r>
              <a:rPr kumimoji="0" lang="ja-JP" altLang="en-US" sz="1100" b="1" dirty="0">
                <a:latin typeface="+mn-lt"/>
                <a:ea typeface="Meiryo" pitchFamily="34" charset="-128"/>
              </a:rPr>
              <a:t>　</a:t>
            </a:r>
            <a:r>
              <a:rPr kumimoji="0" lang="en-US" altLang="ja-JP" sz="1100" b="1" dirty="0">
                <a:solidFill>
                  <a:schemeClr val="accent2"/>
                </a:solidFill>
                <a:latin typeface="+mn-lt"/>
                <a:ea typeface="Meiryo" pitchFamily="34" charset="-128"/>
                <a:hlinkClick r:id="rId5"/>
              </a:rPr>
              <a:t>http://www.ahatouch.com</a:t>
            </a:r>
            <a:endParaRPr kumimoji="0" lang="en-US" altLang="ja-JP" sz="1100" b="1" dirty="0">
              <a:solidFill>
                <a:schemeClr val="accent2"/>
              </a:solidFill>
              <a:latin typeface="+mn-lt"/>
              <a:ea typeface="Meiryo" pitchFamily="34" charset="-128"/>
            </a:endParaRPr>
          </a:p>
          <a:p>
            <a:pPr marL="0" indent="0">
              <a:lnSpc>
                <a:spcPct val="150000"/>
              </a:lnSpc>
              <a:defRPr/>
            </a:pPr>
            <a:r>
              <a:rPr kumimoji="0" lang="en-US" altLang="ja-JP" sz="1100" b="1" dirty="0">
                <a:solidFill>
                  <a:schemeClr val="accent2"/>
                </a:solidFill>
                <a:latin typeface="+mn-lt"/>
                <a:ea typeface="Meiryo" pitchFamily="34" charset="-128"/>
              </a:rPr>
              <a:t> </a:t>
            </a:r>
            <a:r>
              <a:rPr kumimoji="0" lang="en-US" altLang="ja-JP" sz="1100" b="1" dirty="0">
                <a:solidFill>
                  <a:schemeClr val="accent2"/>
                </a:solidFill>
                <a:ea typeface="Meiryo" pitchFamily="34" charset="-128"/>
                <a:hlinkClick r:id="rId5"/>
              </a:rPr>
              <a:t>http://www.poly-board.com</a:t>
            </a:r>
            <a:r>
              <a:rPr kumimoji="0" lang="en-US" altLang="ja-JP" sz="1100" b="1" dirty="0">
                <a:solidFill>
                  <a:schemeClr val="accent2"/>
                </a:solidFill>
                <a:latin typeface="+mn-lt"/>
                <a:ea typeface="Meiryo" pitchFamily="34" charset="-128"/>
              </a:rPr>
              <a:t>    </a:t>
            </a:r>
            <a:r>
              <a:rPr kumimoji="0" lang="en-US" altLang="ja-JP" sz="1100" b="1" dirty="0">
                <a:solidFill>
                  <a:schemeClr val="accent2"/>
                </a:solidFill>
                <a:latin typeface="+mn-lt"/>
                <a:ea typeface="Meiryo" pitchFamily="34" charset="-128"/>
                <a:hlinkClick r:id="rId5"/>
              </a:rPr>
              <a:t>http://www.ahatouch.jp </a:t>
            </a:r>
            <a:r>
              <a:rPr kumimoji="0" lang="ja-JP" altLang="en-US" sz="1100" b="1" dirty="0">
                <a:solidFill>
                  <a:schemeClr val="accent2"/>
                </a:solidFill>
                <a:latin typeface="+mn-lt"/>
                <a:ea typeface="Meiryo" pitchFamily="34" charset="-128"/>
              </a:rPr>
              <a:t>　</a:t>
            </a:r>
            <a:endParaRPr kumimoji="0" lang="en-US" altLang="ja-JP" sz="1100" b="1" dirty="0">
              <a:solidFill>
                <a:schemeClr val="accent2"/>
              </a:solidFill>
              <a:latin typeface="+mn-lt"/>
              <a:ea typeface="Meiryo" pitchFamily="34" charset="-128"/>
            </a:endParaRPr>
          </a:p>
        </p:txBody>
      </p:sp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569" y="4393105"/>
            <a:ext cx="3129731" cy="14875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dist="17961" dir="2700000" algn="ctr" rotWithShape="0">
              <a:schemeClr val="accent1">
                <a:gamma/>
                <a:shade val="60000"/>
                <a:invGamma/>
              </a:scheme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" b="7914"/>
          <a:stretch/>
        </p:blipFill>
        <p:spPr>
          <a:xfrm>
            <a:off x="0" y="-8314"/>
            <a:ext cx="12192000" cy="6858001"/>
          </a:xfrm>
          <a:prstGeom prst="rect">
            <a:avLst/>
          </a:prstGeom>
        </p:spPr>
      </p:pic>
      <p:sp>
        <p:nvSpPr>
          <p:cNvPr id="17" name="Shape 402"/>
          <p:cNvSpPr/>
          <p:nvPr/>
        </p:nvSpPr>
        <p:spPr>
          <a:xfrm>
            <a:off x="0" y="1971675"/>
            <a:ext cx="12192000" cy="2781300"/>
          </a:xfrm>
          <a:prstGeom prst="rect">
            <a:avLst/>
          </a:prstGeom>
          <a:solidFill>
            <a:srgbClr val="000000">
              <a:alpha val="28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508000" y="1990267"/>
            <a:ext cx="10971874" cy="26203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2400" dirty="0">
                <a:solidFill>
                  <a:srgbClr val="C00000"/>
                </a:solidFill>
              </a:rPr>
              <a:t>대부분의 </a:t>
            </a:r>
            <a:r>
              <a:rPr lang="ko-KR" altLang="en-US" sz="2400" dirty="0" err="1">
                <a:solidFill>
                  <a:srgbClr val="C00000"/>
                </a:solidFill>
              </a:rPr>
              <a:t>스타트업이</a:t>
            </a:r>
            <a:r>
              <a:rPr lang="ko-KR" altLang="en-US" sz="2400" dirty="0">
                <a:solidFill>
                  <a:srgbClr val="C00000"/>
                </a:solidFill>
              </a:rPr>
              <a:t> 실패하는 이유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기업이 생각하는 가치와 고객이 받아들이거나 바라는 가치가 일치하지 않을 때 실패한다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가치 제안</a:t>
            </a:r>
            <a:r>
              <a:rPr lang="en-US" altLang="ko-KR" sz="1800" dirty="0">
                <a:solidFill>
                  <a:schemeClr val="bg1"/>
                </a:solidFill>
              </a:rPr>
              <a:t>(Value Proposition)</a:t>
            </a:r>
            <a:r>
              <a:rPr lang="ko-KR" altLang="en-US" sz="1800" dirty="0">
                <a:solidFill>
                  <a:schemeClr val="bg1"/>
                </a:solidFill>
              </a:rPr>
              <a:t>은 제품 또는 서비스를 통해 해결할 수 있는 고객의 문제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그리고 그것을 해결함으로써 고객에게 제공되는 최종적인 편익이 무엇인가를 명확히 하는 것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 투자자에게 가장 중요한 가치는 ‘수익성’과 ‘지속가능성’</a:t>
            </a:r>
            <a:br>
              <a:rPr lang="ko-KR" altLang="en-US" sz="1800" dirty="0">
                <a:solidFill>
                  <a:schemeClr val="bg1"/>
                </a:solidFill>
              </a:rPr>
            </a:br>
            <a:r>
              <a:rPr lang="ko-KR" altLang="en-US" sz="1800" dirty="0">
                <a:solidFill>
                  <a:schemeClr val="bg1"/>
                </a:solidFill>
              </a:rPr>
              <a:t>가치 제안을 어떻게 고객과 이해관계자에게 효과적으로 전달해 ‘수익성’과 ‘지속가능성’을 실현할 것인가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507997" y="668860"/>
            <a:ext cx="10971877" cy="1338340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청년 창업의 기회비용과 매몰비용은</a:t>
            </a:r>
            <a:br>
              <a:rPr lang="ko-KR" altLang="en-US" sz="3600" dirty="0"/>
            </a:br>
            <a:r>
              <a:rPr lang="ko-KR" altLang="en-US" sz="3600" dirty="0" err="1"/>
              <a:t>창업후</a:t>
            </a:r>
            <a:r>
              <a:rPr lang="ko-KR" altLang="en-US" sz="3600" dirty="0"/>
              <a:t> </a:t>
            </a:r>
            <a:r>
              <a:rPr lang="en-US" altLang="ko-KR" sz="3600" dirty="0"/>
              <a:t>5</a:t>
            </a:r>
            <a:r>
              <a:rPr lang="ko-KR" altLang="en-US" sz="3600" dirty="0"/>
              <a:t>년 생존율 </a:t>
            </a:r>
            <a:r>
              <a:rPr lang="en-US" altLang="ko-KR" sz="3600" dirty="0"/>
              <a:t>29.2%,10</a:t>
            </a:r>
            <a:r>
              <a:rPr lang="ko-KR" altLang="en-US" sz="3600" dirty="0"/>
              <a:t>년  생존율 </a:t>
            </a:r>
            <a:r>
              <a:rPr lang="en-US" altLang="ko-KR" sz="3600" dirty="0"/>
              <a:t>8</a:t>
            </a:r>
            <a:r>
              <a:rPr lang="en-US" altLang="ko-KR" sz="3600" dirty="0" smtClean="0"/>
              <a:t>%</a:t>
            </a:r>
            <a:endParaRPr lang="ko-KR" altLang="en-US" sz="3600" dirty="0"/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385650" y="267789"/>
            <a:ext cx="3678350" cy="350248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sz="1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후배 </a:t>
            </a: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기업인들께 하는 제언</a:t>
            </a:r>
            <a:endParaRPr lang="ko-KR" altLang="en-US" sz="1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04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" b="7914"/>
          <a:stretch/>
        </p:blipFill>
        <p:spPr>
          <a:xfrm>
            <a:off x="0" y="-8314"/>
            <a:ext cx="12192000" cy="6858001"/>
          </a:xfrm>
          <a:prstGeom prst="rect">
            <a:avLst/>
          </a:prstGeom>
        </p:spPr>
      </p:pic>
      <p:sp>
        <p:nvSpPr>
          <p:cNvPr id="17" name="Shape 402"/>
          <p:cNvSpPr/>
          <p:nvPr/>
        </p:nvSpPr>
        <p:spPr>
          <a:xfrm>
            <a:off x="0" y="1971675"/>
            <a:ext cx="12192000" cy="2781300"/>
          </a:xfrm>
          <a:prstGeom prst="rect">
            <a:avLst/>
          </a:prstGeom>
          <a:solidFill>
            <a:srgbClr val="000000">
              <a:alpha val="28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79091" y="2505075"/>
            <a:ext cx="11433817" cy="133834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 smtClean="0">
                <a:solidFill>
                  <a:schemeClr val="bg1"/>
                </a:solidFill>
              </a:rPr>
              <a:t>◈ 특허의 </a:t>
            </a:r>
            <a:r>
              <a:rPr lang="ko-KR" altLang="en-US" sz="3600" dirty="0">
                <a:solidFill>
                  <a:schemeClr val="bg1"/>
                </a:solidFill>
              </a:rPr>
              <a:t>중요성 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특허</a:t>
            </a:r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>
                <a:solidFill>
                  <a:schemeClr val="bg1"/>
                </a:solidFill>
              </a:rPr>
              <a:t>벤처기업</a:t>
            </a:r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 err="1">
                <a:solidFill>
                  <a:schemeClr val="bg1"/>
                </a:solidFill>
              </a:rPr>
              <a:t>이노비즈기업</a:t>
            </a:r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 err="1">
                <a:solidFill>
                  <a:schemeClr val="bg1"/>
                </a:solidFill>
              </a:rPr>
              <a:t>강소기업</a:t>
            </a:r>
            <a:r>
              <a:rPr lang="en-US" altLang="ko-KR" sz="3600" dirty="0" smtClean="0">
                <a:solidFill>
                  <a:schemeClr val="bg1"/>
                </a:solidFill>
              </a:rPr>
              <a:t>)</a:t>
            </a:r>
            <a:br>
              <a:rPr lang="en-US" altLang="ko-KR" sz="3600" dirty="0" smtClean="0">
                <a:solidFill>
                  <a:schemeClr val="bg1"/>
                </a:solidFill>
              </a:rPr>
            </a:br>
            <a:r>
              <a:rPr lang="en-US" altLang="ko-KR" sz="3600" dirty="0" smtClean="0">
                <a:solidFill>
                  <a:schemeClr val="bg1"/>
                </a:solidFill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</a:rPr>
            </a:br>
            <a:r>
              <a:rPr lang="ko-KR" altLang="en-US" sz="3600" dirty="0">
                <a:solidFill>
                  <a:schemeClr val="bg1"/>
                </a:solidFill>
              </a:rPr>
              <a:t>◈ </a:t>
            </a:r>
            <a:r>
              <a:rPr lang="ko-KR" altLang="en-US" sz="3600" dirty="0" smtClean="0">
                <a:solidFill>
                  <a:schemeClr val="bg1"/>
                </a:solidFill>
              </a:rPr>
              <a:t>지피지기 </a:t>
            </a:r>
            <a:r>
              <a:rPr lang="en-US" altLang="ko-KR" sz="3600" dirty="0">
                <a:solidFill>
                  <a:schemeClr val="bg1"/>
                </a:solidFill>
              </a:rPr>
              <a:t>/ </a:t>
            </a:r>
            <a:r>
              <a:rPr lang="ko-KR" altLang="en-US" sz="3600" dirty="0" err="1">
                <a:solidFill>
                  <a:schemeClr val="bg1"/>
                </a:solidFill>
              </a:rPr>
              <a:t>우물안의</a:t>
            </a:r>
            <a:r>
              <a:rPr lang="ko-KR" altLang="en-US" sz="3600" dirty="0">
                <a:solidFill>
                  <a:schemeClr val="bg1"/>
                </a:solidFill>
              </a:rPr>
              <a:t> 개구리가 되지 않아야 한다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385650" y="267789"/>
            <a:ext cx="3678350" cy="350248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sz="1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후배 </a:t>
            </a: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기업인들께 하는 제언</a:t>
            </a:r>
            <a:endParaRPr lang="ko-KR" altLang="en-US" sz="1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2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" b="7914"/>
          <a:stretch/>
        </p:blipFill>
        <p:spPr>
          <a:xfrm>
            <a:off x="0" y="-8314"/>
            <a:ext cx="12192000" cy="6858001"/>
          </a:xfrm>
          <a:prstGeom prst="rect">
            <a:avLst/>
          </a:prstGeom>
        </p:spPr>
      </p:pic>
      <p:sp>
        <p:nvSpPr>
          <p:cNvPr id="17" name="Shape 402"/>
          <p:cNvSpPr/>
          <p:nvPr/>
        </p:nvSpPr>
        <p:spPr>
          <a:xfrm>
            <a:off x="0" y="1971675"/>
            <a:ext cx="12192000" cy="2781300"/>
          </a:xfrm>
          <a:prstGeom prst="rect">
            <a:avLst/>
          </a:prstGeom>
          <a:solidFill>
            <a:srgbClr val="000000">
              <a:alpha val="28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79091" y="2505075"/>
            <a:ext cx="11433817" cy="133834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>
                <a:solidFill>
                  <a:schemeClr val="bg1"/>
                </a:solidFill>
              </a:rPr>
              <a:t>◈ </a:t>
            </a:r>
            <a:r>
              <a:rPr lang="ko-KR" altLang="en-US" sz="3600" dirty="0" smtClean="0">
                <a:solidFill>
                  <a:schemeClr val="bg1"/>
                </a:solidFill>
              </a:rPr>
              <a:t>수출 </a:t>
            </a:r>
            <a:r>
              <a:rPr lang="en-US" altLang="ko-KR" sz="3600" dirty="0">
                <a:solidFill>
                  <a:schemeClr val="bg1"/>
                </a:solidFill>
              </a:rPr>
              <a:t>/ </a:t>
            </a:r>
            <a:r>
              <a:rPr lang="ko-KR" altLang="en-US" sz="3600" dirty="0">
                <a:solidFill>
                  <a:schemeClr val="bg1"/>
                </a:solidFill>
              </a:rPr>
              <a:t>해외전시회 활용방법 </a:t>
            </a:r>
            <a:r>
              <a:rPr lang="en-US" altLang="ko-KR" sz="3600" dirty="0">
                <a:solidFill>
                  <a:schemeClr val="bg1"/>
                </a:solidFill>
              </a:rPr>
              <a:t>/ </a:t>
            </a:r>
            <a:r>
              <a:rPr lang="ko-KR" altLang="en-US" sz="3600" dirty="0">
                <a:solidFill>
                  <a:schemeClr val="bg1"/>
                </a:solidFill>
              </a:rPr>
              <a:t>대표이사의 </a:t>
            </a:r>
            <a:r>
              <a:rPr lang="ko-KR" altLang="en-US" sz="3600" dirty="0" smtClean="0">
                <a:solidFill>
                  <a:schemeClr val="bg1"/>
                </a:solidFill>
              </a:rPr>
              <a:t>역할</a:t>
            </a:r>
            <a:r>
              <a:rPr lang="en-US" altLang="ko-KR" sz="3600" dirty="0" smtClean="0">
                <a:solidFill>
                  <a:schemeClr val="bg1"/>
                </a:solidFill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</a:rPr>
            </a:br>
            <a:r>
              <a:rPr lang="ko-KR" altLang="en-US" sz="3600" dirty="0">
                <a:solidFill>
                  <a:schemeClr val="bg1"/>
                </a:solidFill>
              </a:rPr>
              <a:t/>
            </a:r>
            <a:br>
              <a:rPr lang="ko-KR" altLang="en-US" sz="3600" dirty="0">
                <a:solidFill>
                  <a:schemeClr val="bg1"/>
                </a:solidFill>
              </a:rPr>
            </a:br>
            <a:r>
              <a:rPr lang="ko-KR" altLang="en-US" sz="3600" dirty="0">
                <a:solidFill>
                  <a:schemeClr val="bg1"/>
                </a:solidFill>
              </a:rPr>
              <a:t>◈ </a:t>
            </a:r>
            <a:r>
              <a:rPr lang="ko-KR" altLang="en-US" sz="3600" dirty="0" smtClean="0">
                <a:solidFill>
                  <a:schemeClr val="bg1"/>
                </a:solidFill>
              </a:rPr>
              <a:t>대표는 </a:t>
            </a:r>
            <a:r>
              <a:rPr lang="ko-KR" altLang="en-US" sz="3600" dirty="0">
                <a:solidFill>
                  <a:schemeClr val="bg1"/>
                </a:solidFill>
              </a:rPr>
              <a:t>세상과 시장의 흐름을 </a:t>
            </a:r>
            <a:r>
              <a:rPr lang="ko-KR" altLang="en-US" sz="3600" dirty="0" err="1">
                <a:solidFill>
                  <a:schemeClr val="bg1"/>
                </a:solidFill>
              </a:rPr>
              <a:t>읽을줄</a:t>
            </a:r>
            <a:r>
              <a:rPr lang="ko-KR" altLang="en-US" sz="3600" dirty="0">
                <a:solidFill>
                  <a:schemeClr val="bg1"/>
                </a:solidFill>
              </a:rPr>
              <a:t> 알아야 한다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385650" y="267789"/>
            <a:ext cx="3678350" cy="350248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sz="1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후배 </a:t>
            </a: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기업인들께 하는 제언</a:t>
            </a:r>
            <a:endParaRPr lang="ko-KR" altLang="en-US" sz="1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78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" b="7914"/>
          <a:stretch/>
        </p:blipFill>
        <p:spPr>
          <a:xfrm>
            <a:off x="0" y="-8314"/>
            <a:ext cx="12192000" cy="6858001"/>
          </a:xfrm>
          <a:prstGeom prst="rect">
            <a:avLst/>
          </a:prstGeom>
        </p:spPr>
      </p:pic>
      <p:sp>
        <p:nvSpPr>
          <p:cNvPr id="17" name="Shape 402"/>
          <p:cNvSpPr/>
          <p:nvPr/>
        </p:nvSpPr>
        <p:spPr>
          <a:xfrm>
            <a:off x="0" y="1971675"/>
            <a:ext cx="12192000" cy="2781300"/>
          </a:xfrm>
          <a:prstGeom prst="rect">
            <a:avLst/>
          </a:prstGeom>
          <a:solidFill>
            <a:srgbClr val="000000">
              <a:alpha val="28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79091" y="2505075"/>
            <a:ext cx="11433817" cy="133834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>
                <a:solidFill>
                  <a:schemeClr val="bg1"/>
                </a:solidFill>
              </a:rPr>
              <a:t>◈ </a:t>
            </a:r>
            <a:r>
              <a:rPr lang="ko-KR" altLang="en-US" sz="3600" dirty="0" smtClean="0">
                <a:solidFill>
                  <a:schemeClr val="bg1"/>
                </a:solidFill>
              </a:rPr>
              <a:t>코로나 </a:t>
            </a:r>
            <a:r>
              <a:rPr lang="ko-KR" altLang="en-US" sz="3600" dirty="0">
                <a:solidFill>
                  <a:schemeClr val="bg1"/>
                </a:solidFill>
              </a:rPr>
              <a:t>시대와 </a:t>
            </a:r>
            <a:r>
              <a:rPr lang="en-US" altLang="ko-KR" sz="3600" dirty="0">
                <a:solidFill>
                  <a:schemeClr val="bg1"/>
                </a:solidFill>
              </a:rPr>
              <a:t>Post </a:t>
            </a:r>
            <a:r>
              <a:rPr lang="en-US" altLang="ko-KR" sz="3600" dirty="0" smtClean="0">
                <a:solidFill>
                  <a:schemeClr val="bg1"/>
                </a:solidFill>
              </a:rPr>
              <a:t>Corona</a:t>
            </a:r>
            <a:br>
              <a:rPr lang="en-US" altLang="ko-KR" sz="3600" dirty="0" smtClean="0">
                <a:solidFill>
                  <a:schemeClr val="bg1"/>
                </a:solidFill>
              </a:rPr>
            </a:br>
            <a:r>
              <a:rPr lang="en-US" altLang="ko-KR" sz="3600" dirty="0">
                <a:solidFill>
                  <a:schemeClr val="bg1"/>
                </a:solidFill>
              </a:rPr>
              <a:t/>
            </a:r>
            <a:br>
              <a:rPr lang="en-US" altLang="ko-KR" sz="3600" dirty="0">
                <a:solidFill>
                  <a:schemeClr val="bg1"/>
                </a:solidFill>
              </a:rPr>
            </a:br>
            <a:r>
              <a:rPr lang="ko-KR" altLang="en-US" sz="3600" dirty="0">
                <a:solidFill>
                  <a:schemeClr val="bg1"/>
                </a:solidFill>
              </a:rPr>
              <a:t>◈ </a:t>
            </a:r>
            <a:r>
              <a:rPr lang="ko-KR" altLang="en-US" sz="3600" dirty="0" smtClean="0">
                <a:solidFill>
                  <a:schemeClr val="bg1"/>
                </a:solidFill>
              </a:rPr>
              <a:t>공신도 내부에 있고</a:t>
            </a:r>
            <a:r>
              <a:rPr lang="en-US" altLang="ko-KR" sz="3600" dirty="0" smtClean="0">
                <a:solidFill>
                  <a:schemeClr val="bg1"/>
                </a:solidFill>
              </a:rPr>
              <a:t>, </a:t>
            </a:r>
            <a:r>
              <a:rPr lang="ko-KR" altLang="en-US" sz="3600" dirty="0" smtClean="0">
                <a:solidFill>
                  <a:schemeClr val="bg1"/>
                </a:solidFill>
              </a:rPr>
              <a:t>적은 </a:t>
            </a:r>
            <a:r>
              <a:rPr lang="ko-KR" altLang="en-US" sz="3600" dirty="0">
                <a:solidFill>
                  <a:schemeClr val="bg1"/>
                </a:solidFill>
              </a:rPr>
              <a:t>내부에 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385650" y="267789"/>
            <a:ext cx="3678350" cy="350248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sz="1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후배 </a:t>
            </a: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기업인들께 하는 제언</a:t>
            </a:r>
            <a:endParaRPr lang="ko-KR" altLang="en-US" sz="1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02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" b="7914"/>
          <a:stretch/>
        </p:blipFill>
        <p:spPr>
          <a:xfrm>
            <a:off x="0" y="-8314"/>
            <a:ext cx="12192000" cy="6858001"/>
          </a:xfrm>
          <a:prstGeom prst="rect">
            <a:avLst/>
          </a:prstGeom>
        </p:spPr>
      </p:pic>
      <p:sp>
        <p:nvSpPr>
          <p:cNvPr id="17" name="Shape 402"/>
          <p:cNvSpPr/>
          <p:nvPr/>
        </p:nvSpPr>
        <p:spPr>
          <a:xfrm>
            <a:off x="0" y="1971675"/>
            <a:ext cx="12192000" cy="2781300"/>
          </a:xfrm>
          <a:prstGeom prst="rect">
            <a:avLst/>
          </a:prstGeom>
          <a:solidFill>
            <a:srgbClr val="000000">
              <a:alpha val="28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79091" y="2505075"/>
            <a:ext cx="11433817" cy="133834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solidFill>
                  <a:schemeClr val="bg1"/>
                </a:solidFill>
              </a:rPr>
              <a:t>◈ </a:t>
            </a:r>
            <a:r>
              <a:rPr lang="ko-KR" altLang="en-US" sz="3600" dirty="0" smtClean="0">
                <a:solidFill>
                  <a:schemeClr val="bg1"/>
                </a:solidFill>
              </a:rPr>
              <a:t>돈의 중요성</a:t>
            </a:r>
            <a:r>
              <a:rPr lang="en-US" altLang="ko-KR" sz="3600" dirty="0" smtClean="0">
                <a:solidFill>
                  <a:schemeClr val="bg1"/>
                </a:solidFill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</a:rPr>
            </a:b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385650" y="267789"/>
            <a:ext cx="3678350" cy="350248"/>
          </a:xfrm>
          <a:prstGeom prst="roundRect">
            <a:avLst>
              <a:gd name="adj" fmla="val 50000"/>
            </a:avLst>
          </a:prstGeom>
          <a:solidFill>
            <a:srgbClr val="0066CC"/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sz="1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후배 </a:t>
            </a: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기업인들께 하는 제언</a:t>
            </a:r>
            <a:endParaRPr lang="ko-KR" altLang="en-US" sz="1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2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92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0" y="2837388"/>
            <a:ext cx="12192000" cy="78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554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http://www.itosyokai.jp/images/spac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32163"/>
            <a:ext cx="127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1" name="직사각형 3"/>
          <p:cNvSpPr>
            <a:spLocks noChangeArrowheads="1"/>
          </p:cNvSpPr>
          <p:nvPr/>
        </p:nvSpPr>
        <p:spPr bwMode="auto">
          <a:xfrm>
            <a:off x="4122738" y="1577975"/>
            <a:ext cx="4171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kumimoji="0" lang="en-US" altLang="ko-KR" sz="2000" b="1" i="1" dirty="0">
                <a:solidFill>
                  <a:schemeClr val="accent2"/>
                </a:solidFill>
                <a:latin typeface="+mn-lt"/>
                <a:ea typeface="Meiryo" panose="020B0604030504040204" pitchFamily="34" charset="-128"/>
              </a:rPr>
              <a:t>“</a:t>
            </a:r>
            <a:r>
              <a:rPr kumimoji="0" lang="ko-KR" altLang="en-US" sz="2000" b="1" i="1" dirty="0">
                <a:solidFill>
                  <a:schemeClr val="accent2"/>
                </a:solidFill>
                <a:latin typeface="+mn-lt"/>
                <a:ea typeface="Meiryo" panose="020B0604030504040204" pitchFamily="34" charset="-128"/>
              </a:rPr>
              <a:t>생각하는 속도로 행동하는 기업</a:t>
            </a:r>
            <a:r>
              <a:rPr kumimoji="0" lang="en-US" altLang="ko-KR" sz="2000" b="1" i="1" dirty="0">
                <a:solidFill>
                  <a:schemeClr val="accent2"/>
                </a:solidFill>
                <a:latin typeface="+mn-lt"/>
                <a:ea typeface="Meiryo" panose="020B0604030504040204" pitchFamily="34" charset="-128"/>
              </a:rPr>
              <a:t>!!”</a:t>
            </a:r>
            <a:endParaRPr kumimoji="0" lang="ja-JP" altLang="en-US" sz="2000" b="1" i="1" dirty="0">
              <a:solidFill>
                <a:schemeClr val="accent2"/>
              </a:solidFill>
              <a:latin typeface="+mn-lt"/>
              <a:ea typeface="Meiryo" panose="020B0604030504040204" pitchFamily="34" charset="-128"/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309813"/>
            <a:ext cx="118237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3" name="TextBox 8"/>
          <p:cNvSpPr txBox="1">
            <a:spLocks noChangeArrowheads="1"/>
          </p:cNvSpPr>
          <p:nvPr/>
        </p:nvSpPr>
        <p:spPr bwMode="auto">
          <a:xfrm>
            <a:off x="47625" y="323850"/>
            <a:ext cx="4416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kumimoji="0" lang="ja-JP" altLang="en-US" sz="1800" b="1" dirty="0">
                <a:solidFill>
                  <a:srgbClr val="31859C"/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kumimoji="0" lang="en-US" altLang="ja-JP" sz="1800" b="1" dirty="0">
                <a:solidFill>
                  <a:srgbClr val="31859C"/>
                </a:solidFill>
                <a:latin typeface="+mn-lt"/>
                <a:ea typeface="Meiryo" panose="020B0604030504040204" pitchFamily="34" charset="-128"/>
              </a:rPr>
              <a:t>www.ahatouch.com</a:t>
            </a:r>
            <a:endParaRPr kumimoji="0" lang="ko-KR" altLang="en-US" sz="1800" b="1" dirty="0">
              <a:solidFill>
                <a:srgbClr val="31859C"/>
              </a:solidFill>
              <a:latin typeface="+mn-lt"/>
              <a:ea typeface="Meiryo" panose="020B0604030504040204" pitchFamily="34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79270" y="4635900"/>
            <a:ext cx="231339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+mn-lt"/>
                <a:ea typeface="+mn-ea"/>
                <a:cs typeface="Arial" panose="020B0604020202020204" pitchFamily="34" charset="0"/>
              </a:rPr>
              <a:t>THANK YOU</a:t>
            </a:r>
            <a:endParaRPr kumimoji="0"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ChangeArrowheads="1"/>
          </p:cNvSpPr>
          <p:nvPr/>
        </p:nvSpPr>
        <p:spPr bwMode="auto">
          <a:xfrm>
            <a:off x="808038" y="252413"/>
            <a:ext cx="5368925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kumimoji="0" lang="en-US" altLang="ko-KR" sz="20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1. Introduction to AHA </a:t>
            </a:r>
            <a:r>
              <a:rPr kumimoji="0" lang="en-US" altLang="ko-KR" sz="14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4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기업개요</a:t>
            </a:r>
            <a:r>
              <a:rPr kumimoji="0" lang="en-US" altLang="ko-KR" sz="14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68350" y="752475"/>
          <a:ext cx="10948988" cy="5905500"/>
        </p:xfrm>
        <a:graphic>
          <a:graphicData uri="http://schemas.openxmlformats.org/drawingml/2006/table">
            <a:tbl>
              <a:tblPr/>
              <a:tblGrid>
                <a:gridCol w="10948988">
                  <a:extLst>
                    <a:ext uri="{9D8B030D-6E8A-4147-A177-3AD203B41FA5}"/>
                  </a:extLst>
                </a:gridCol>
              </a:tblGrid>
              <a:tr h="590550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당사는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1995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개인사업자로 출발하여 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1999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 법인으로 전환하였으며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2020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현재 창립한지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25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년이 되었고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K-OTC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등록되어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있으며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Touch Sensor(Camera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방식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IR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방식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Ultra Slim IR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방식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P-Cap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방식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,EMR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방식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대한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제조기술을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가지고 있으며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 기술을 기반으로 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전자칠판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(IFPD-</a:t>
                      </a:r>
                      <a:r>
                        <a:rPr lang="en-US" altLang="ko-KR" sz="1200" b="0" i="0" u="none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Interective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Plat Panel Display) ,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Digital Signage, Smart Table, 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전자교탁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(Smart Podium),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Touch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Monitor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등을 개발 및 제조를 하고 있는 회사 입니다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endParaRPr lang="en-US" altLang="ko-KR" sz="1200" b="0" i="0" u="none" strike="noStrike" dirty="0">
                        <a:solidFill>
                          <a:srgbClr val="003399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 기술인력으로는 차세대 전자칠판연구소와 디자인 연구소 </a:t>
                      </a:r>
                      <a:r>
                        <a:rPr lang="ko-KR" altLang="en-US" sz="1200" b="1" i="0" u="none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두개의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연구소에 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여명의 우수 연구인력을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확보하고 있고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Touch Sensor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기술에 있어서는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2007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년에 세계에서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번째로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"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전자유도방식터치센서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(EMR)" 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원천기술을 개발하여 신기술인증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(NEP)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신기술실용화 지식경제부장관 표창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중소기업기술혁신 국무총리 표창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신기술실용화 대통령 표창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동탑산업훈장등을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수상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하였으며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당사보유 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Touch Sensor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기술을 탑재한 전자칠판 및 전자교탁시스템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판서모니터등은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산업자원부로부터 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"</a:t>
                      </a: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세계일류상품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)"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으로 선정되어 기술혁신 기업으로 인정받는 회사입니다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0" i="0" u="none" strike="noStrike" dirty="0">
                        <a:solidFill>
                          <a:srgbClr val="003399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endParaRPr lang="en-US" altLang="ko-KR" sz="1200" b="0" i="0" u="none" strike="noStrike" dirty="0">
                        <a:solidFill>
                          <a:srgbClr val="003399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주요시장으로는 국내는 조달청에 우수조달물품 및 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MAS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 물품으로 등록하여 각급학교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군부대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정부기관에 납품하고 있으며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</a:t>
                      </a:r>
                      <a:r>
                        <a:rPr lang="ko-KR" altLang="en-US" sz="1200" b="1" i="0" u="none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년말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기준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lang="ko-KR" altLang="en-US" sz="1200" b="1" i="0" u="none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년연속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국내판매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시장점유율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37%), 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동종업계 수출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위로 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개국에 전체 매출의 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%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가량을 수출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하고 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또한 품질관리 면에서 까다롭기로 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유명한 일본의 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Global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회사인 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“H”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사에 품질기준을 통과하여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4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년째 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OEM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제조 납품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</a:t>
                      </a:r>
                      <a:r>
                        <a:rPr lang="ko-KR" altLang="en-US" sz="1200" b="0" i="0" u="none" strike="noStrike" baseline="0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하고있을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정도로 </a:t>
                      </a:r>
                      <a:r>
                        <a:rPr lang="ko-KR" altLang="en-US" sz="1200" b="0" i="0" u="none" strike="noStrike" baseline="0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품질면에서도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세계 최고를 추구하고 있으며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면에서도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ISO 9001, ISO 14001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2015 Version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으로 개편하였고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제조시설에는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MES(Manufacturing Execution System)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도입하여 제조공정관리 또한 철저히 하고 있습니다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i="0" u="sng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최근에는 </a:t>
                      </a:r>
                      <a:r>
                        <a:rPr lang="en-US" altLang="ko-KR" sz="1200" b="0" i="0" u="sng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Digital Signage, Smart Table, </a:t>
                      </a:r>
                      <a:r>
                        <a:rPr lang="ko-KR" altLang="en-US" sz="1200" b="0" i="0" u="sng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기업체 회의용 전자칠판 </a:t>
                      </a:r>
                      <a:r>
                        <a:rPr lang="ko-KR" altLang="en-US" sz="1200" b="0" i="0" u="sng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시스템등을</a:t>
                      </a:r>
                      <a:r>
                        <a:rPr lang="ko-KR" altLang="en-US" sz="1200" b="0" i="0" u="sng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i="0" u="sng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특화하여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공공시설이나 기업체 회의실 등으로 시장을 다각화해 나가고 있으며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2017</a:t>
                      </a:r>
                      <a:r>
                        <a:rPr lang="ko-KR" altLang="en-US" sz="1200" b="1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말 일본공장을 설립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하여 현지화에 성공하여 시장점유율을 넓혀가고 있으며 제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한국시장으로 발돋움 하고저 합니다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또한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포스트코로나 </a:t>
                      </a:r>
                      <a:r>
                        <a:rPr lang="en-US" altLang="ko-KR" sz="1200" b="0" i="0" u="none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Untact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시장에 대비하고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이익률을 극대화하기 위하여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AI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얼굴인식 적외선체온계를 필두로 의료기기 사업으로의 본격적인 사업전환을 </a:t>
                      </a:r>
                      <a:r>
                        <a:rPr lang="ko-KR" altLang="en-US" sz="1200" b="0" i="0" u="none" strike="noStrike" dirty="0" err="1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모색중이며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바이러스나 세균으로부터 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Safety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 터치디스플레이로 경쟁업체대비 차별화 전략을 하고 있고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전세계 아마존에 물품을 등록하여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온라인 마케팅을 강화하고 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ko-KR" altLang="en-US" sz="1200" b="0" i="0" u="none" strike="noStrike" dirty="0">
                          <a:solidFill>
                            <a:srgbClr val="003399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0" i="0" u="none" strike="noStrike" dirty="0">
                        <a:solidFill>
                          <a:srgbClr val="003399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10" marB="720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0249" name="슬라이드 번호 개체 틀 1"/>
          <p:cNvSpPr>
            <a:spLocks noGrp="1" noChangeArrowheads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7356521-5843-4EC5-A240-52C6936D2B81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1207867" y="1270308"/>
            <a:ext cx="999874" cy="4392488"/>
          </a:xfrm>
          <a:prstGeom prst="upArrow">
            <a:avLst>
              <a:gd name="adj1" fmla="val 55731"/>
              <a:gd name="adj2" fmla="val 56921"/>
            </a:avLst>
          </a:prstGeom>
          <a:gradFill rotWithShape="1">
            <a:gsLst>
              <a:gs pos="0">
                <a:srgbClr val="004080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txBody>
          <a:bodyPr vert="eaVert" wrap="none" lIns="121917" tIns="60958" rIns="121917" bIns="60958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1" dirty="0">
              <a:latin typeface="+mn-lt"/>
              <a:ea typeface="+mn-ea"/>
            </a:endParaRPr>
          </a:p>
        </p:txBody>
      </p:sp>
      <p:sp>
        <p:nvSpPr>
          <p:cNvPr id="16387" name="AutoShape 4"/>
          <p:cNvSpPr>
            <a:spLocks noChangeArrowheads="1"/>
          </p:cNvSpPr>
          <p:nvPr/>
        </p:nvSpPr>
        <p:spPr bwMode="auto">
          <a:xfrm>
            <a:off x="3344863" y="811213"/>
            <a:ext cx="8270875" cy="2846387"/>
          </a:xfrm>
          <a:prstGeom prst="roundRect">
            <a:avLst>
              <a:gd name="adj" fmla="val 972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21917" tIns="60958" rIns="121917" bIns="60958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Char char="•"/>
              <a:defRPr/>
            </a:pPr>
            <a:endParaRPr kumimoji="0" lang="en-US" altLang="ko-KR" sz="1200" b="1" dirty="0">
              <a:latin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1995   ‘</a:t>
            </a:r>
            <a:r>
              <a:rPr kumimoji="0" lang="ko-KR" altLang="en-US" sz="1000" dirty="0" err="1">
                <a:latin typeface="+mj-ea"/>
                <a:ea typeface="+mj-ea"/>
              </a:rPr>
              <a:t>멀티스쿨엔넷</a:t>
            </a:r>
            <a:r>
              <a:rPr kumimoji="0" lang="ko-KR" altLang="en-US" sz="1000" dirty="0">
                <a:latin typeface="+mj-ea"/>
                <a:ea typeface="+mj-ea"/>
              </a:rPr>
              <a:t>’ </a:t>
            </a:r>
            <a:r>
              <a:rPr kumimoji="0" lang="ko-KR" altLang="en-US" sz="1000" dirty="0" smtClean="0">
                <a:latin typeface="+mj-ea"/>
                <a:ea typeface="+mj-ea"/>
              </a:rPr>
              <a:t>설립       </a:t>
            </a:r>
            <a:r>
              <a:rPr kumimoji="0" lang="en-US" altLang="ko-KR" sz="1000" dirty="0" smtClean="0">
                <a:latin typeface="+mj-ea"/>
                <a:ea typeface="+mj-ea"/>
              </a:rPr>
              <a:t> </a:t>
            </a:r>
            <a:r>
              <a:rPr kumimoji="0" lang="en-US" altLang="ko-KR" sz="1000" dirty="0">
                <a:latin typeface="+mj-ea"/>
                <a:ea typeface="+mj-ea"/>
              </a:rPr>
              <a:t>1999   </a:t>
            </a:r>
            <a:r>
              <a:rPr kumimoji="0" lang="ko-KR" altLang="en-US" sz="1000" dirty="0">
                <a:latin typeface="+mj-ea"/>
                <a:ea typeface="+mj-ea"/>
              </a:rPr>
              <a:t>㈜</a:t>
            </a:r>
            <a:r>
              <a:rPr kumimoji="0" lang="ko-KR" altLang="en-US" sz="1000" dirty="0" err="1">
                <a:latin typeface="+mj-ea"/>
                <a:ea typeface="+mj-ea"/>
              </a:rPr>
              <a:t>멀티스쿨앤넷</a:t>
            </a:r>
            <a:r>
              <a:rPr kumimoji="0" lang="ko-KR" altLang="en-US" sz="1000" dirty="0">
                <a:latin typeface="+mj-ea"/>
                <a:ea typeface="+mj-ea"/>
              </a:rPr>
              <a:t> 으로 법인전환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2001    AHA Com-School </a:t>
            </a:r>
            <a:r>
              <a:rPr kumimoji="0" lang="ko-KR" altLang="en-US" sz="1000" dirty="0">
                <a:latin typeface="+mj-ea"/>
                <a:ea typeface="+mj-ea"/>
              </a:rPr>
              <a:t>솔루션 개발</a:t>
            </a:r>
            <a:r>
              <a:rPr kumimoji="0" lang="en-US" altLang="ko-KR" sz="1000" dirty="0">
                <a:latin typeface="+mj-ea"/>
                <a:ea typeface="+mj-ea"/>
              </a:rPr>
              <a:t>  ,</a:t>
            </a:r>
            <a:r>
              <a:rPr kumimoji="0" lang="ko-KR" altLang="en-US" sz="1000" dirty="0" smtClean="0">
                <a:latin typeface="+mj-ea"/>
                <a:ea typeface="+mj-ea"/>
              </a:rPr>
              <a:t>공장설립등록</a:t>
            </a:r>
            <a:r>
              <a:rPr kumimoji="0" lang="en-US" altLang="ko-KR" sz="1000" dirty="0" smtClean="0">
                <a:latin typeface="+mj-ea"/>
                <a:ea typeface="+mj-ea"/>
              </a:rPr>
              <a:t>, </a:t>
            </a:r>
            <a:r>
              <a:rPr kumimoji="0" lang="en-US" altLang="ko-KR" sz="1000" dirty="0">
                <a:latin typeface="+mj-ea"/>
                <a:ea typeface="+mj-ea"/>
              </a:rPr>
              <a:t>㈜</a:t>
            </a:r>
            <a:r>
              <a:rPr kumimoji="0" lang="ko-KR" altLang="en-US" sz="1000" dirty="0" err="1">
                <a:latin typeface="+mj-ea"/>
                <a:ea typeface="+mj-ea"/>
              </a:rPr>
              <a:t>아하정보통신</a:t>
            </a:r>
            <a:r>
              <a:rPr kumimoji="0" lang="ko-KR" altLang="en-US" sz="1000" dirty="0">
                <a:latin typeface="+mj-ea"/>
                <a:ea typeface="+mj-ea"/>
              </a:rPr>
              <a:t> 으로 사명 변경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2002   </a:t>
            </a:r>
            <a:r>
              <a:rPr kumimoji="0" lang="ko-KR" altLang="en-US" sz="1000" dirty="0">
                <a:latin typeface="+mj-ea"/>
                <a:ea typeface="+mj-ea"/>
              </a:rPr>
              <a:t>판서 및 강의저장 소프트웨어</a:t>
            </a:r>
            <a:r>
              <a:rPr kumimoji="0" lang="en-US" altLang="ko-KR" sz="1000" dirty="0">
                <a:latin typeface="+mj-ea"/>
                <a:ea typeface="+mj-ea"/>
              </a:rPr>
              <a:t>(</a:t>
            </a:r>
            <a:r>
              <a:rPr kumimoji="0" lang="en-US" altLang="ko-KR" sz="1000" dirty="0" err="1">
                <a:latin typeface="+mj-ea"/>
                <a:ea typeface="+mj-ea"/>
              </a:rPr>
              <a:t>eduplus</a:t>
            </a:r>
            <a:r>
              <a:rPr kumimoji="0" lang="en-US" altLang="ko-KR" sz="1000" dirty="0">
                <a:latin typeface="+mj-ea"/>
                <a:ea typeface="+mj-ea"/>
              </a:rPr>
              <a:t>) </a:t>
            </a:r>
            <a:r>
              <a:rPr kumimoji="0" lang="ko-KR" altLang="en-US" sz="1000" dirty="0">
                <a:latin typeface="+mj-ea"/>
                <a:ea typeface="+mj-ea"/>
              </a:rPr>
              <a:t>개발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ko-KR" altLang="en-US" sz="1000" dirty="0">
                <a:latin typeface="+mj-ea"/>
                <a:ea typeface="+mj-ea"/>
              </a:rPr>
              <a:t> </a:t>
            </a:r>
            <a:r>
              <a:rPr kumimoji="0" lang="en-US" altLang="ko-KR" sz="1000" dirty="0">
                <a:latin typeface="+mj-ea"/>
                <a:ea typeface="+mj-ea"/>
              </a:rPr>
              <a:t>2003   ‘</a:t>
            </a:r>
            <a:r>
              <a:rPr kumimoji="0" lang="ko-KR" altLang="en-US" sz="1000" dirty="0">
                <a:latin typeface="+mj-ea"/>
                <a:ea typeface="+mj-ea"/>
              </a:rPr>
              <a:t>디지털 </a:t>
            </a:r>
            <a:r>
              <a:rPr kumimoji="0" lang="ko-KR" altLang="en-US" sz="1000" dirty="0" err="1">
                <a:latin typeface="+mj-ea"/>
                <a:ea typeface="+mj-ea"/>
              </a:rPr>
              <a:t>강의대</a:t>
            </a:r>
            <a:r>
              <a:rPr kumimoji="0" lang="en-US" altLang="ko-KR" sz="1000" dirty="0">
                <a:latin typeface="+mj-ea"/>
                <a:ea typeface="+mj-ea"/>
              </a:rPr>
              <a:t>’ </a:t>
            </a:r>
            <a:r>
              <a:rPr kumimoji="0" lang="ko-KR" altLang="en-US" sz="1000" dirty="0">
                <a:latin typeface="+mj-ea"/>
                <a:ea typeface="+mj-ea"/>
              </a:rPr>
              <a:t>개발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특허등록</a:t>
            </a:r>
            <a:r>
              <a:rPr kumimoji="0" lang="en-US" altLang="ko-KR" sz="1000" dirty="0">
                <a:latin typeface="+mj-ea"/>
                <a:ea typeface="+mj-ea"/>
              </a:rPr>
              <a:t>,  </a:t>
            </a:r>
            <a:r>
              <a:rPr kumimoji="0" lang="ko-KR" altLang="en-US" sz="1000" dirty="0">
                <a:latin typeface="+mj-ea"/>
                <a:ea typeface="+mj-ea"/>
              </a:rPr>
              <a:t>판서모니터 및 디지털 </a:t>
            </a:r>
            <a:r>
              <a:rPr kumimoji="0" lang="ko-KR" altLang="en-US" sz="1000" dirty="0" err="1">
                <a:latin typeface="+mj-ea"/>
                <a:ea typeface="+mj-ea"/>
              </a:rPr>
              <a:t>강의대</a:t>
            </a:r>
            <a:r>
              <a:rPr kumimoji="0" lang="ko-KR" altLang="en-US" sz="1000" dirty="0">
                <a:latin typeface="+mj-ea"/>
                <a:ea typeface="+mj-ea"/>
              </a:rPr>
              <a:t> 조달</a:t>
            </a:r>
            <a:r>
              <a:rPr kumimoji="0" lang="en-US" altLang="ko-KR" sz="1000" dirty="0">
                <a:latin typeface="+mj-ea"/>
                <a:ea typeface="+mj-ea"/>
              </a:rPr>
              <a:t>(</a:t>
            </a:r>
            <a:r>
              <a:rPr kumimoji="0" lang="ko-KR" altLang="en-US" sz="1000" dirty="0">
                <a:latin typeface="+mj-ea"/>
                <a:ea typeface="+mj-ea"/>
              </a:rPr>
              <a:t>정부물품</a:t>
            </a:r>
            <a:r>
              <a:rPr kumimoji="0" lang="en-US" altLang="ko-KR" sz="1000" dirty="0">
                <a:latin typeface="+mj-ea"/>
                <a:ea typeface="+mj-ea"/>
              </a:rPr>
              <a:t>)</a:t>
            </a:r>
            <a:r>
              <a:rPr kumimoji="0" lang="ko-KR" altLang="en-US" sz="1000" dirty="0">
                <a:latin typeface="+mj-ea"/>
                <a:ea typeface="+mj-ea"/>
              </a:rPr>
              <a:t>등록 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2004   ISO 9001 14001 </a:t>
            </a:r>
            <a:r>
              <a:rPr kumimoji="0" lang="ko-KR" altLang="en-US" sz="1000" dirty="0" smtClean="0">
                <a:latin typeface="+mj-ea"/>
                <a:ea typeface="+mj-ea"/>
              </a:rPr>
              <a:t>인증획득</a:t>
            </a:r>
            <a:r>
              <a:rPr kumimoji="0" lang="en-US" altLang="ko-KR" sz="1000" dirty="0" smtClean="0">
                <a:latin typeface="+mj-ea"/>
                <a:ea typeface="+mj-ea"/>
              </a:rPr>
              <a:t>, </a:t>
            </a:r>
            <a:r>
              <a:rPr kumimoji="0" lang="en-US" altLang="ko-KR" sz="1000" dirty="0">
                <a:latin typeface="+mj-ea"/>
                <a:ea typeface="+mj-ea"/>
              </a:rPr>
              <a:t>“</a:t>
            </a:r>
            <a:r>
              <a:rPr kumimoji="0" lang="ko-KR" altLang="en-US" sz="1000" dirty="0">
                <a:latin typeface="+mj-ea"/>
                <a:ea typeface="+mj-ea"/>
              </a:rPr>
              <a:t>한국교육문화대상</a:t>
            </a:r>
            <a:r>
              <a:rPr kumimoji="0" lang="en-US" altLang="ko-KR" sz="1000" dirty="0">
                <a:latin typeface="+mj-ea"/>
                <a:ea typeface="+mj-ea"/>
              </a:rPr>
              <a:t>” </a:t>
            </a:r>
            <a:r>
              <a:rPr kumimoji="0" lang="ko-KR" altLang="en-US" sz="1000" dirty="0">
                <a:latin typeface="+mj-ea"/>
                <a:ea typeface="+mj-ea"/>
              </a:rPr>
              <a:t>수상</a:t>
            </a:r>
            <a:r>
              <a:rPr kumimoji="0" lang="en-US" altLang="ko-KR" sz="1000" dirty="0">
                <a:latin typeface="+mj-ea"/>
                <a:ea typeface="+mj-ea"/>
              </a:rPr>
              <a:t> </a:t>
            </a:r>
            <a:r>
              <a:rPr kumimoji="0" lang="en-US" altLang="ko-KR" sz="1000" dirty="0" smtClean="0">
                <a:latin typeface="+mj-ea"/>
                <a:ea typeface="+mj-ea"/>
              </a:rPr>
              <a:t>“</a:t>
            </a:r>
            <a:r>
              <a:rPr kumimoji="0" lang="ko-KR" altLang="en-US" sz="1000" dirty="0">
                <a:latin typeface="+mj-ea"/>
                <a:ea typeface="+mj-ea"/>
              </a:rPr>
              <a:t>한국교육산업대상</a:t>
            </a:r>
            <a:r>
              <a:rPr kumimoji="0" lang="en-US" altLang="ko-KR" sz="1000" dirty="0">
                <a:latin typeface="+mj-ea"/>
                <a:ea typeface="+mj-ea"/>
              </a:rPr>
              <a:t>” </a:t>
            </a:r>
            <a:r>
              <a:rPr kumimoji="0" lang="ko-KR" altLang="en-US" sz="1000" dirty="0">
                <a:latin typeface="+mj-ea"/>
                <a:ea typeface="+mj-ea"/>
              </a:rPr>
              <a:t>수상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en-US" altLang="ko-KR" sz="1000" dirty="0" smtClean="0">
                <a:latin typeface="+mj-ea"/>
                <a:ea typeface="+mj-ea"/>
              </a:rPr>
              <a:t>“</a:t>
            </a:r>
            <a:r>
              <a:rPr kumimoji="0" lang="ko-KR" altLang="en-US" sz="1000" dirty="0" err="1">
                <a:latin typeface="+mj-ea"/>
                <a:ea typeface="+mj-ea"/>
              </a:rPr>
              <a:t>한국일보베스트디자인</a:t>
            </a:r>
            <a:r>
              <a:rPr kumimoji="0" lang="en-US" altLang="ko-KR" sz="1000" dirty="0">
                <a:latin typeface="+mj-ea"/>
                <a:ea typeface="+mj-ea"/>
              </a:rPr>
              <a:t>” </a:t>
            </a:r>
            <a:r>
              <a:rPr kumimoji="0" lang="ko-KR" altLang="en-US" sz="1000" dirty="0">
                <a:latin typeface="+mj-ea"/>
                <a:ea typeface="+mj-ea"/>
              </a:rPr>
              <a:t>수상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2005   </a:t>
            </a:r>
            <a:r>
              <a:rPr kumimoji="0" lang="ko-KR" altLang="en-US" sz="1000" dirty="0" err="1">
                <a:latin typeface="+mj-ea"/>
                <a:ea typeface="+mj-ea"/>
              </a:rPr>
              <a:t>음성농공단지</a:t>
            </a:r>
            <a:r>
              <a:rPr kumimoji="0" lang="ko-KR" altLang="en-US" sz="1000" dirty="0">
                <a:latin typeface="+mj-ea"/>
                <a:ea typeface="+mj-ea"/>
              </a:rPr>
              <a:t> 입주 이러닝 기자재  자체생산 개시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2006   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전자유도방식 디지타이저 국내최초 </a:t>
            </a:r>
            <a:r>
              <a:rPr kumimoji="0"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개발</a:t>
            </a:r>
            <a:r>
              <a:rPr kumimoji="0"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kumimoji="0" lang="en-US" altLang="ko-KR" sz="1000" dirty="0" smtClean="0">
                <a:latin typeface="+mj-ea"/>
                <a:ea typeface="+mj-ea"/>
              </a:rPr>
              <a:t> </a:t>
            </a:r>
            <a:r>
              <a:rPr kumimoji="0" lang="en-US" altLang="ko-KR" sz="1000" dirty="0">
                <a:latin typeface="+mj-ea"/>
                <a:ea typeface="+mj-ea"/>
              </a:rPr>
              <a:t>LCD Tablet Monitor </a:t>
            </a:r>
            <a:r>
              <a:rPr kumimoji="0" lang="ko-KR" altLang="en-US" sz="1000" dirty="0" smtClean="0">
                <a:latin typeface="+mj-ea"/>
                <a:ea typeface="+mj-ea"/>
              </a:rPr>
              <a:t>개발</a:t>
            </a:r>
            <a:r>
              <a:rPr kumimoji="0" lang="en-US" altLang="ko-KR" sz="1000" dirty="0" smtClean="0">
                <a:latin typeface="+mj-ea"/>
                <a:ea typeface="+mj-ea"/>
              </a:rPr>
              <a:t>,</a:t>
            </a:r>
            <a:r>
              <a:rPr kumimoji="0" lang="ko-KR" altLang="en-US" sz="1000" dirty="0" smtClean="0">
                <a:latin typeface="+mj-ea"/>
                <a:ea typeface="+mj-ea"/>
              </a:rPr>
              <a:t> 교육부 </a:t>
            </a:r>
            <a:r>
              <a:rPr kumimoji="0" lang="en-US" altLang="ko-KR" sz="1000" dirty="0">
                <a:latin typeface="+mj-ea"/>
                <a:ea typeface="+mj-ea"/>
              </a:rPr>
              <a:t>e-Learning </a:t>
            </a:r>
            <a:r>
              <a:rPr kumimoji="0" lang="ko-KR" altLang="en-US" sz="1000" dirty="0">
                <a:latin typeface="+mj-ea"/>
                <a:ea typeface="+mj-ea"/>
              </a:rPr>
              <a:t>우수기업선정</a:t>
            </a:r>
            <a:r>
              <a:rPr kumimoji="0" lang="en-US" altLang="ko-KR" sz="1000" dirty="0">
                <a:latin typeface="+mj-ea"/>
                <a:ea typeface="+mj-ea"/>
              </a:rPr>
              <a:t>,</a:t>
            </a:r>
            <a:r>
              <a:rPr kumimoji="0" lang="ko-KR" altLang="en-US" sz="1000" dirty="0" smtClean="0">
                <a:latin typeface="+mj-ea"/>
                <a:ea typeface="+mj-ea"/>
              </a:rPr>
              <a:t>장관상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2007   </a:t>
            </a:r>
            <a:r>
              <a:rPr kumimoji="0"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신기술인증</a:t>
            </a:r>
            <a:r>
              <a:rPr kumimoji="0"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(NEP),</a:t>
            </a:r>
            <a:r>
              <a:rPr kumimoji="0" lang="ko-KR" altLang="en-US" sz="1000" dirty="0">
                <a:latin typeface="+mj-ea"/>
                <a:ea typeface="+mj-ea"/>
              </a:rPr>
              <a:t> 벤처기업</a:t>
            </a:r>
            <a:r>
              <a:rPr kumimoji="0" lang="en-US" altLang="ko-KR" sz="1000" dirty="0">
                <a:latin typeface="+mj-ea"/>
                <a:ea typeface="+mj-ea"/>
              </a:rPr>
              <a:t>,</a:t>
            </a:r>
            <a:r>
              <a:rPr kumimoji="0" lang="ko-KR" altLang="en-US" sz="1000" dirty="0" err="1">
                <a:latin typeface="+mj-ea"/>
                <a:ea typeface="+mj-ea"/>
              </a:rPr>
              <a:t>이노비즈기업</a:t>
            </a:r>
            <a:r>
              <a:rPr kumimoji="0" lang="ko-KR" altLang="en-US" sz="1000" dirty="0">
                <a:latin typeface="+mj-ea"/>
                <a:ea typeface="+mj-ea"/>
              </a:rPr>
              <a:t> </a:t>
            </a:r>
            <a:r>
              <a:rPr kumimoji="0" lang="ko-KR" altLang="en-US" sz="1000" dirty="0" smtClean="0">
                <a:latin typeface="+mj-ea"/>
                <a:ea typeface="+mj-ea"/>
              </a:rPr>
              <a:t>인증</a:t>
            </a:r>
            <a:r>
              <a:rPr kumimoji="0" lang="en-US" altLang="ko-KR" sz="1000" dirty="0" smtClean="0">
                <a:latin typeface="+mj-ea"/>
                <a:ea typeface="+mj-ea"/>
              </a:rPr>
              <a:t>,  </a:t>
            </a:r>
            <a:r>
              <a:rPr kumimoji="0" lang="ko-KR" altLang="en-US" sz="1000" dirty="0">
                <a:latin typeface="+mj-ea"/>
                <a:ea typeface="+mj-ea"/>
              </a:rPr>
              <a:t>세계최초 </a:t>
            </a:r>
            <a:r>
              <a:rPr kumimoji="0" lang="en-US" altLang="ko-KR" sz="1000" dirty="0">
                <a:latin typeface="+mj-ea"/>
                <a:ea typeface="+mj-ea"/>
              </a:rPr>
              <a:t>19”,20”22”</a:t>
            </a:r>
            <a:r>
              <a:rPr kumimoji="0" lang="ko-KR" altLang="en-US" sz="1000" dirty="0">
                <a:latin typeface="+mj-ea"/>
                <a:ea typeface="+mj-ea"/>
              </a:rPr>
              <a:t>형 </a:t>
            </a:r>
            <a:r>
              <a:rPr kumimoji="0" lang="en-US" altLang="ko-KR" sz="1000" dirty="0">
                <a:latin typeface="+mj-ea"/>
                <a:ea typeface="+mj-ea"/>
              </a:rPr>
              <a:t>WIDE </a:t>
            </a:r>
            <a:r>
              <a:rPr kumimoji="0" lang="ko-KR" altLang="en-US" sz="1000" dirty="0" err="1">
                <a:latin typeface="+mj-ea"/>
                <a:ea typeface="+mj-ea"/>
              </a:rPr>
              <a:t>타블렛모니터</a:t>
            </a:r>
            <a:r>
              <a:rPr kumimoji="0" lang="ko-KR" altLang="en-US" sz="1000" dirty="0">
                <a:latin typeface="+mj-ea"/>
                <a:ea typeface="+mj-ea"/>
              </a:rPr>
              <a:t> 개발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2008  “</a:t>
            </a:r>
            <a:r>
              <a:rPr kumimoji="0" lang="ko-KR" altLang="en-US" sz="1000" dirty="0" err="1">
                <a:latin typeface="+mj-ea"/>
                <a:ea typeface="+mj-ea"/>
              </a:rPr>
              <a:t>프리보드</a:t>
            </a:r>
            <a:r>
              <a:rPr kumimoji="0" lang="en-US" altLang="ko-KR" sz="1000" dirty="0">
                <a:latin typeface="+mj-ea"/>
                <a:ea typeface="+mj-ea"/>
              </a:rPr>
              <a:t>(K-OTC)</a:t>
            </a:r>
            <a:r>
              <a:rPr kumimoji="0" lang="ko-KR" altLang="en-US" sz="1000" dirty="0">
                <a:latin typeface="+mj-ea"/>
                <a:ea typeface="+mj-ea"/>
              </a:rPr>
              <a:t>” 등록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 “국무총리 표창” </a:t>
            </a:r>
            <a:r>
              <a:rPr kumimoji="0" lang="en-US" altLang="ko-KR" sz="1000" dirty="0">
                <a:latin typeface="+mj-ea"/>
                <a:ea typeface="+mj-ea"/>
              </a:rPr>
              <a:t>, “</a:t>
            </a:r>
            <a:r>
              <a:rPr kumimoji="0" lang="ko-KR" altLang="en-US" sz="1000" dirty="0">
                <a:latin typeface="+mj-ea"/>
                <a:ea typeface="+mj-ea"/>
              </a:rPr>
              <a:t>지식경제부장관표창</a:t>
            </a:r>
            <a:r>
              <a:rPr kumimoji="0" lang="ko-KR" altLang="en-US" sz="1000" dirty="0" smtClean="0">
                <a:latin typeface="+mj-ea"/>
                <a:ea typeface="+mj-ea"/>
              </a:rPr>
              <a:t>”</a:t>
            </a:r>
            <a:r>
              <a:rPr kumimoji="0" lang="en-US" altLang="ko-KR" sz="1000" dirty="0" smtClean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김포 “</a:t>
            </a:r>
            <a:r>
              <a:rPr kumimoji="0" lang="ko-KR" altLang="en-US" sz="1000" dirty="0" err="1">
                <a:solidFill>
                  <a:srgbClr val="FF0000"/>
                </a:solidFill>
                <a:latin typeface="+mj-ea"/>
                <a:ea typeface="+mj-ea"/>
              </a:rPr>
              <a:t>양촌산업단지</a:t>
            </a:r>
            <a:r>
              <a:rPr kumimoji="0"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”공장 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및 본사사옥 신축 입주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en-US" altLang="ko-KR" sz="1000" dirty="0" smtClean="0">
                <a:latin typeface="+mj-ea"/>
                <a:ea typeface="+mj-ea"/>
              </a:rPr>
              <a:t> 2009</a:t>
            </a:r>
            <a:r>
              <a:rPr kumimoji="0" lang="ko-KR" altLang="en-US" sz="1000" dirty="0" smtClean="0">
                <a:latin typeface="+mj-ea"/>
                <a:ea typeface="+mj-ea"/>
              </a:rPr>
              <a:t>  세계 </a:t>
            </a:r>
            <a:r>
              <a:rPr kumimoji="0" lang="en-US" altLang="ko-KR" sz="1000" dirty="0" smtClean="0">
                <a:latin typeface="+mj-ea"/>
                <a:ea typeface="+mj-ea"/>
              </a:rPr>
              <a:t>5</a:t>
            </a:r>
            <a:r>
              <a:rPr kumimoji="0" lang="ko-KR" altLang="en-US" sz="1000" dirty="0" smtClean="0">
                <a:latin typeface="+mj-ea"/>
                <a:ea typeface="+mj-ea"/>
              </a:rPr>
              <a:t>번째 </a:t>
            </a:r>
            <a:r>
              <a:rPr kumimoji="0" lang="en-US" altLang="ko-KR" sz="1000" dirty="0" smtClean="0">
                <a:latin typeface="+mj-ea"/>
                <a:ea typeface="+mj-ea"/>
              </a:rPr>
              <a:t>Optical </a:t>
            </a:r>
            <a:r>
              <a:rPr kumimoji="0" lang="ko-KR" altLang="en-US" sz="1000" dirty="0" err="1" smtClean="0">
                <a:latin typeface="+mj-ea"/>
                <a:ea typeface="+mj-ea"/>
              </a:rPr>
              <a:t>손터치</a:t>
            </a:r>
            <a:r>
              <a:rPr kumimoji="0" lang="en-US" altLang="ko-KR" sz="1000" dirty="0" smtClean="0">
                <a:latin typeface="+mj-ea"/>
                <a:ea typeface="+mj-ea"/>
              </a:rPr>
              <a:t>Sensor </a:t>
            </a:r>
            <a:r>
              <a:rPr kumimoji="0" lang="ko-KR" altLang="en-US" sz="1000" dirty="0" smtClean="0">
                <a:latin typeface="+mj-ea"/>
                <a:ea typeface="+mj-ea"/>
              </a:rPr>
              <a:t>원천기술 개발완료</a:t>
            </a:r>
            <a:r>
              <a:rPr kumimoji="0" lang="en-US" altLang="ko-KR" sz="1000" dirty="0" smtClean="0">
                <a:latin typeface="+mj-ea"/>
                <a:ea typeface="+mj-ea"/>
              </a:rPr>
              <a:t>,  “</a:t>
            </a:r>
            <a:r>
              <a:rPr kumimoji="0" lang="ko-KR" altLang="en-US" sz="1000" dirty="0" smtClean="0">
                <a:latin typeface="+mj-ea"/>
                <a:ea typeface="+mj-ea"/>
              </a:rPr>
              <a:t>대통령표창”</a:t>
            </a:r>
            <a:r>
              <a:rPr kumimoji="0" lang="en-US" altLang="ko-KR" sz="1000" dirty="0" smtClean="0">
                <a:latin typeface="+mj-ea"/>
                <a:ea typeface="+mj-ea"/>
              </a:rPr>
              <a:t>,</a:t>
            </a:r>
            <a:r>
              <a:rPr kumimoji="0" lang="ko-KR" altLang="en-US" sz="1000" dirty="0" smtClean="0">
                <a:latin typeface="+mj-ea"/>
                <a:ea typeface="+mj-ea"/>
              </a:rPr>
              <a:t>경기도일자리우수기업인증</a:t>
            </a:r>
            <a:r>
              <a:rPr kumimoji="0" lang="en-US" altLang="ko-KR" sz="1000" dirty="0" smtClean="0">
                <a:latin typeface="+mj-ea"/>
                <a:ea typeface="+mj-ea"/>
              </a:rPr>
              <a:t>, </a:t>
            </a:r>
            <a:r>
              <a:rPr kumimoji="0"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세계일류상품인증</a:t>
            </a:r>
            <a:endParaRPr kumimoji="0" lang="ko-KR" altLang="en-US" sz="10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2010  </a:t>
            </a:r>
            <a:r>
              <a:rPr kumimoji="0" lang="ko-KR" altLang="en-US" sz="1000" dirty="0">
                <a:latin typeface="+mj-ea"/>
                <a:ea typeface="+mj-ea"/>
              </a:rPr>
              <a:t>경기도 </a:t>
            </a:r>
            <a:r>
              <a:rPr kumimoji="0" lang="ko-KR" altLang="en-US" sz="1000" dirty="0" smtClean="0">
                <a:latin typeface="+mj-ea"/>
                <a:ea typeface="+mj-ea"/>
              </a:rPr>
              <a:t>수출유망중소기업선정</a:t>
            </a:r>
            <a:r>
              <a:rPr kumimoji="0" lang="en-US" altLang="ko-KR" sz="1000" dirty="0" smtClean="0">
                <a:latin typeface="+mj-ea"/>
                <a:ea typeface="+mj-ea"/>
              </a:rPr>
              <a:t>,  </a:t>
            </a:r>
            <a:r>
              <a:rPr kumimoji="0" lang="ko-KR" altLang="en-US" sz="1000" dirty="0">
                <a:latin typeface="+mj-ea"/>
                <a:ea typeface="+mj-ea"/>
              </a:rPr>
              <a:t>중소기업대상</a:t>
            </a:r>
            <a:r>
              <a:rPr kumimoji="0" lang="en-US" altLang="ko-KR" sz="1000" dirty="0">
                <a:latin typeface="+mj-ea"/>
                <a:ea typeface="+mj-ea"/>
              </a:rPr>
              <a:t>(</a:t>
            </a:r>
            <a:r>
              <a:rPr kumimoji="0" lang="ko-KR" altLang="en-US" sz="1000" dirty="0">
                <a:latin typeface="+mj-ea"/>
                <a:ea typeface="+mj-ea"/>
              </a:rPr>
              <a:t>도지사</a:t>
            </a:r>
            <a:r>
              <a:rPr kumimoji="0" lang="en-US" altLang="ko-KR" sz="1000" dirty="0">
                <a:latin typeface="+mj-ea"/>
                <a:ea typeface="+mj-ea"/>
              </a:rPr>
              <a:t>). </a:t>
            </a:r>
            <a:r>
              <a:rPr kumimoji="0" lang="ko-KR" altLang="en-US" sz="1000" dirty="0">
                <a:latin typeface="+mj-ea"/>
                <a:ea typeface="+mj-ea"/>
              </a:rPr>
              <a:t>김포시 중소기업대상</a:t>
            </a:r>
            <a:r>
              <a:rPr kumimoji="0" lang="en-US" altLang="ko-KR" sz="1000" dirty="0">
                <a:latin typeface="+mj-ea"/>
                <a:ea typeface="+mj-ea"/>
              </a:rPr>
              <a:t>(</a:t>
            </a:r>
            <a:r>
              <a:rPr kumimoji="0" lang="ko-KR" altLang="en-US" sz="1000" dirty="0">
                <a:latin typeface="+mj-ea"/>
                <a:ea typeface="+mj-ea"/>
              </a:rPr>
              <a:t>김포시장</a:t>
            </a:r>
            <a:r>
              <a:rPr kumimoji="0" lang="en-US" altLang="ko-KR" sz="1000" dirty="0">
                <a:latin typeface="+mj-ea"/>
                <a:ea typeface="+mj-ea"/>
              </a:rPr>
              <a:t>)</a:t>
            </a:r>
            <a:r>
              <a:rPr kumimoji="0" lang="ko-KR" altLang="en-US" sz="1000" dirty="0">
                <a:latin typeface="+mj-ea"/>
                <a:ea typeface="+mj-ea"/>
              </a:rPr>
              <a:t>수상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Char char="•"/>
              <a:defRPr/>
            </a:pPr>
            <a:endParaRPr kumimoji="0" lang="ko-KR" altLang="en-US" sz="1200" b="1" dirty="0">
              <a:latin typeface="+mn-lt"/>
            </a:endParaRPr>
          </a:p>
        </p:txBody>
      </p:sp>
      <p:pic>
        <p:nvPicPr>
          <p:cNvPr id="8196" name="Picture 9" descr="priz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050925"/>
            <a:ext cx="115093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직사각형 1"/>
          <p:cNvSpPr>
            <a:spLocks noChangeArrowheads="1"/>
          </p:cNvSpPr>
          <p:nvPr/>
        </p:nvSpPr>
        <p:spPr bwMode="auto">
          <a:xfrm>
            <a:off x="2076450" y="1173163"/>
            <a:ext cx="7429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300" b="1" dirty="0">
                <a:latin typeface="+mn-lt"/>
                <a:ea typeface="HY헤드라인M" panose="02030600000101010101" pitchFamily="18" charset="-127"/>
              </a:rPr>
              <a:t>1995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300" b="1" dirty="0">
                <a:latin typeface="+mn-lt"/>
                <a:ea typeface="HY헤드라인M" panose="02030600000101010101" pitchFamily="18" charset="-127"/>
              </a:rPr>
              <a:t>~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300" b="1" dirty="0" smtClean="0">
                <a:latin typeface="+mn-lt"/>
                <a:ea typeface="HY헤드라인M" panose="02030600000101010101" pitchFamily="18" charset="-127"/>
              </a:rPr>
              <a:t>2005</a:t>
            </a:r>
            <a:endParaRPr kumimoji="0" lang="en-US" altLang="ko-KR" sz="1300" b="1" dirty="0">
              <a:latin typeface="+mn-lt"/>
              <a:ea typeface="HY헤드라인M" panose="02030600000101010101" pitchFamily="18" charset="-127"/>
            </a:endParaRPr>
          </a:p>
        </p:txBody>
      </p:sp>
      <p:grpSp>
        <p:nvGrpSpPr>
          <p:cNvPr id="8198" name="그룹 4"/>
          <p:cNvGrpSpPr>
            <a:grpSpLocks/>
          </p:cNvGrpSpPr>
          <p:nvPr/>
        </p:nvGrpSpPr>
        <p:grpSpPr bwMode="auto">
          <a:xfrm>
            <a:off x="500063" y="1181100"/>
            <a:ext cx="933450" cy="763588"/>
            <a:chOff x="820738" y="2276191"/>
            <a:chExt cx="1014958" cy="1027136"/>
          </a:xfrm>
        </p:grpSpPr>
        <p:pic>
          <p:nvPicPr>
            <p:cNvPr id="13" name="Picture 9" descr="prizm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20738" y="2276191"/>
              <a:ext cx="1014958" cy="1027136"/>
            </a:xfrm>
            <a:prstGeom prst="rect">
              <a:avLst/>
            </a:prstGeom>
            <a:noFill/>
          </p:spPr>
        </p:pic>
        <p:sp>
          <p:nvSpPr>
            <p:cNvPr id="16402" name="직사각형 3"/>
            <p:cNvSpPr>
              <a:spLocks noChangeArrowheads="1"/>
            </p:cNvSpPr>
            <p:nvPr/>
          </p:nvSpPr>
          <p:spPr bwMode="auto">
            <a:xfrm>
              <a:off x="941566" y="2579420"/>
              <a:ext cx="878594" cy="36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kumimoji="0" lang="ko-KR" altLang="en-US" sz="1600" b="1" dirty="0" err="1">
                  <a:latin typeface="+mn-lt"/>
                  <a:ea typeface="HY헤드라인M" panose="02030600000101010101" pitchFamily="18" charset="-127"/>
                </a:rPr>
                <a:t>설립기</a:t>
              </a:r>
              <a:endParaRPr kumimoji="0" lang="ko-KR" altLang="en-US" sz="1600" b="1" dirty="0">
                <a:latin typeface="+mn-lt"/>
                <a:ea typeface="HY헤드라인M" panose="02030600000101010101" pitchFamily="18" charset="-127"/>
              </a:endParaRPr>
            </a:p>
          </p:txBody>
        </p:sp>
      </p:grpSp>
      <p:pic>
        <p:nvPicPr>
          <p:cNvPr id="8199" name="Picture 9" descr="priz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530475"/>
            <a:ext cx="1343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직사각형 29"/>
          <p:cNvSpPr>
            <a:spLocks noChangeArrowheads="1"/>
          </p:cNvSpPr>
          <p:nvPr/>
        </p:nvSpPr>
        <p:spPr bwMode="auto">
          <a:xfrm>
            <a:off x="2097088" y="2822575"/>
            <a:ext cx="70802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300" b="1" dirty="0" smtClean="0">
                <a:latin typeface="+mn-lt"/>
                <a:ea typeface="HY헤드라인M" panose="02030600000101010101" pitchFamily="18" charset="-127"/>
              </a:rPr>
              <a:t>2006</a:t>
            </a:r>
            <a:endParaRPr kumimoji="0" lang="en-US" altLang="ko-KR" sz="1300" b="1" dirty="0">
              <a:latin typeface="+mn-lt"/>
              <a:ea typeface="HY헤드라인M" panose="02030600000101010101" pitchFamily="18" charset="-127"/>
            </a:endParaRP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300" b="1" dirty="0">
                <a:latin typeface="+mn-lt"/>
                <a:ea typeface="HY헤드라인M" panose="02030600000101010101" pitchFamily="18" charset="-127"/>
              </a:rPr>
              <a:t>~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300" b="1" dirty="0" smtClean="0">
                <a:latin typeface="+mn-lt"/>
                <a:ea typeface="HY헤드라인M" panose="02030600000101010101" pitchFamily="18" charset="-127"/>
              </a:rPr>
              <a:t>2015</a:t>
            </a:r>
            <a:endParaRPr kumimoji="0" lang="en-US" altLang="ko-KR" sz="1300" b="1" dirty="0">
              <a:latin typeface="+mn-lt"/>
              <a:ea typeface="HY헤드라인M" panose="02030600000101010101" pitchFamily="18" charset="-127"/>
            </a:endParaRPr>
          </a:p>
        </p:txBody>
      </p:sp>
      <p:grpSp>
        <p:nvGrpSpPr>
          <p:cNvPr id="8201" name="그룹 33"/>
          <p:cNvGrpSpPr>
            <a:grpSpLocks/>
          </p:cNvGrpSpPr>
          <p:nvPr/>
        </p:nvGrpSpPr>
        <p:grpSpPr bwMode="auto">
          <a:xfrm>
            <a:off x="1870075" y="4175125"/>
            <a:ext cx="1177925" cy="908050"/>
            <a:chOff x="2208552" y="2914944"/>
            <a:chExt cx="1069458" cy="1082290"/>
          </a:xfrm>
        </p:grpSpPr>
        <p:pic>
          <p:nvPicPr>
            <p:cNvPr id="8211" name="Picture 9" descr="priz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552" y="2914944"/>
              <a:ext cx="1069458" cy="1082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직사각형 35"/>
            <p:cNvSpPr>
              <a:spLocks noChangeArrowheads="1"/>
            </p:cNvSpPr>
            <p:nvPr/>
          </p:nvSpPr>
          <p:spPr bwMode="auto">
            <a:xfrm>
              <a:off x="2434839" y="3206330"/>
              <a:ext cx="586616" cy="726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400" b="1" dirty="0" smtClean="0">
                  <a:latin typeface="+mn-lt"/>
                  <a:ea typeface="HY헤드라인M" panose="02030600000101010101" pitchFamily="18" charset="-127"/>
                </a:rPr>
                <a:t>2016</a:t>
              </a:r>
              <a:endParaRPr kumimoji="0" lang="en-US" altLang="ko-KR" sz="1400" b="1" dirty="0">
                <a:latin typeface="+mn-lt"/>
                <a:ea typeface="HY헤드라인M" panose="02030600000101010101" pitchFamily="18" charset="-127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400" b="1" dirty="0">
                  <a:latin typeface="+mn-lt"/>
                  <a:ea typeface="HY헤드라인M" panose="02030600000101010101" pitchFamily="18" charset="-127"/>
                </a:rPr>
                <a:t>~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400" b="1" dirty="0" smtClean="0">
                  <a:latin typeface="+mn-lt"/>
                  <a:ea typeface="HY헤드라인M" panose="02030600000101010101" pitchFamily="18" charset="-127"/>
                </a:rPr>
                <a:t>2020</a:t>
              </a:r>
              <a:endParaRPr kumimoji="0" lang="en-US" altLang="ko-KR" sz="1400" b="1" dirty="0">
                <a:latin typeface="+mn-lt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202" name="그룹 36"/>
          <p:cNvGrpSpPr>
            <a:grpSpLocks/>
          </p:cNvGrpSpPr>
          <p:nvPr/>
        </p:nvGrpSpPr>
        <p:grpSpPr bwMode="auto">
          <a:xfrm>
            <a:off x="469900" y="2665413"/>
            <a:ext cx="1079500" cy="777875"/>
            <a:chOff x="820738" y="2276191"/>
            <a:chExt cx="1014958" cy="1027136"/>
          </a:xfrm>
        </p:grpSpPr>
        <p:pic>
          <p:nvPicPr>
            <p:cNvPr id="22" name="Picture 9" descr="prizm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20738" y="2276191"/>
              <a:ext cx="1014958" cy="1027136"/>
            </a:xfrm>
            <a:prstGeom prst="rect">
              <a:avLst/>
            </a:prstGeom>
            <a:noFill/>
          </p:spPr>
        </p:pic>
        <p:sp>
          <p:nvSpPr>
            <p:cNvPr id="16398" name="직사각형 38"/>
            <p:cNvSpPr>
              <a:spLocks noChangeArrowheads="1"/>
            </p:cNvSpPr>
            <p:nvPr/>
          </p:nvSpPr>
          <p:spPr bwMode="auto">
            <a:xfrm>
              <a:off x="953579" y="2624160"/>
              <a:ext cx="749278" cy="33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kumimoji="0" lang="ko-KR" altLang="en-US" sz="1600" b="1" dirty="0">
                  <a:latin typeface="+mn-lt"/>
                  <a:ea typeface="HY헤드라인M" panose="02030600000101010101" pitchFamily="18" charset="-127"/>
                </a:rPr>
                <a:t>성장기</a:t>
              </a:r>
            </a:p>
          </p:txBody>
        </p:sp>
      </p:grpSp>
      <p:sp>
        <p:nvSpPr>
          <p:cNvPr id="11275" name="슬라이드 번호 개체 틀 24"/>
          <p:cNvSpPr>
            <a:spLocks noGrp="1" noChangeArrowheads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anchor="t"/>
          <a:lstStyle/>
          <a:p>
            <a:pPr>
              <a:defRPr/>
            </a:pPr>
            <a:fld id="{8E113211-AB16-4765-A5F0-FB679AE34FC3}" type="slidenum">
              <a:rPr kumimoji="1" lang="en-US" altLang="ko-KR">
                <a:solidFill>
                  <a:schemeClr val="tx1"/>
                </a:solidFill>
              </a:rPr>
              <a:pPr>
                <a:defRPr/>
              </a:pPr>
              <a:t>4</a:t>
            </a:fld>
            <a:endParaRPr kumimoji="1" lang="en-US" altLang="ko-KR">
              <a:solidFill>
                <a:schemeClr val="tx1"/>
              </a:solidFill>
            </a:endParaRPr>
          </a:p>
        </p:txBody>
      </p:sp>
      <p:sp>
        <p:nvSpPr>
          <p:cNvPr id="8204" name="Rectangle 4"/>
          <p:cNvSpPr>
            <a:spLocks noChangeArrowheads="1"/>
          </p:cNvSpPr>
          <p:nvPr/>
        </p:nvSpPr>
        <p:spPr bwMode="auto">
          <a:xfrm>
            <a:off x="595313" y="252413"/>
            <a:ext cx="5368925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kumimoji="0" lang="en-US" altLang="ko-KR" sz="20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1. Introduction to AHA </a:t>
            </a:r>
            <a:r>
              <a:rPr kumimoji="0" lang="en-US" altLang="ko-KR" sz="14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4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회사 주요연혁</a:t>
            </a:r>
            <a:r>
              <a:rPr kumimoji="0" lang="en-US" altLang="ko-KR" sz="14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auto">
          <a:xfrm>
            <a:off x="3360738" y="3368675"/>
            <a:ext cx="8455025" cy="2905125"/>
          </a:xfrm>
          <a:prstGeom prst="roundRect">
            <a:avLst>
              <a:gd name="adj" fmla="val 972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21917" tIns="60958" rIns="121917" bIns="60958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2011  </a:t>
            </a:r>
            <a:r>
              <a:rPr kumimoji="0" lang="ko-KR" altLang="en-US" sz="1000" dirty="0">
                <a:latin typeface="+mj-ea"/>
                <a:ea typeface="+mj-ea"/>
              </a:rPr>
              <a:t>우리사주조합 설립신고</a:t>
            </a:r>
            <a:r>
              <a:rPr kumimoji="0" lang="en-US" altLang="ko-KR" sz="1000" dirty="0">
                <a:latin typeface="+mj-ea"/>
                <a:ea typeface="+mj-ea"/>
              </a:rPr>
              <a:t>,    </a:t>
            </a:r>
            <a:r>
              <a:rPr kumimoji="0" lang="ko-KR" altLang="en-US" sz="1000" dirty="0">
                <a:latin typeface="+mj-ea"/>
                <a:ea typeface="+mj-ea"/>
              </a:rPr>
              <a:t>경기도 일자리 우수기업</a:t>
            </a:r>
            <a:r>
              <a:rPr kumimoji="0" lang="en-US" altLang="ko-KR" sz="1000" dirty="0">
                <a:latin typeface="+mj-ea"/>
                <a:ea typeface="+mj-ea"/>
              </a:rPr>
              <a:t>(</a:t>
            </a:r>
            <a:r>
              <a:rPr kumimoji="0" lang="ko-KR" altLang="en-US" sz="1000" dirty="0">
                <a:latin typeface="+mj-ea"/>
                <a:ea typeface="+mj-ea"/>
              </a:rPr>
              <a:t>도지사</a:t>
            </a:r>
            <a:r>
              <a:rPr kumimoji="0" lang="en-US" altLang="ko-KR" sz="1000" dirty="0">
                <a:latin typeface="+mj-ea"/>
                <a:ea typeface="+mj-ea"/>
              </a:rPr>
              <a:t>)</a:t>
            </a:r>
            <a:r>
              <a:rPr kumimoji="0" lang="ko-KR" altLang="en-US" sz="1000" dirty="0" smtClean="0">
                <a:latin typeface="+mj-ea"/>
                <a:ea typeface="+mj-ea"/>
              </a:rPr>
              <a:t>표창</a:t>
            </a:r>
            <a:r>
              <a:rPr kumimoji="0" lang="en-US" altLang="ko-KR" sz="1000" dirty="0" smtClean="0">
                <a:latin typeface="+mj-ea"/>
                <a:ea typeface="+mj-ea"/>
              </a:rPr>
              <a:t>, </a:t>
            </a:r>
            <a:r>
              <a:rPr kumimoji="0" lang="ko-KR" altLang="en-US" sz="1000" dirty="0" smtClean="0">
                <a:latin typeface="+mj-ea"/>
                <a:ea typeface="+mj-ea"/>
              </a:rPr>
              <a:t>경기도 텍사스주립대 </a:t>
            </a:r>
            <a:r>
              <a:rPr kumimoji="0" lang="ko-KR" altLang="en-US" sz="1000" dirty="0">
                <a:latin typeface="+mj-ea"/>
                <a:ea typeface="+mj-ea"/>
              </a:rPr>
              <a:t>기업지원프로그램 협약  </a:t>
            </a:r>
            <a:r>
              <a:rPr kumimoji="0" lang="en-US" altLang="ko-KR" sz="1000" dirty="0">
                <a:latin typeface="+mj-ea"/>
                <a:ea typeface="+mj-ea"/>
              </a:rPr>
              <a:t>(</a:t>
            </a:r>
            <a:r>
              <a:rPr kumimoji="0" lang="ko-KR" altLang="en-US" sz="1000" dirty="0">
                <a:latin typeface="+mj-ea"/>
                <a:ea typeface="+mj-ea"/>
              </a:rPr>
              <a:t>미국</a:t>
            </a:r>
            <a:r>
              <a:rPr kumimoji="0" lang="en-US" altLang="ko-KR" sz="10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          GOOD  DESIGN</a:t>
            </a:r>
            <a:r>
              <a:rPr kumimoji="0" lang="ko-KR" altLang="en-US" sz="1000" dirty="0">
                <a:latin typeface="+mj-ea"/>
                <a:ea typeface="+mj-ea"/>
              </a:rPr>
              <a:t>상 수상 </a:t>
            </a:r>
            <a:r>
              <a:rPr kumimoji="0" lang="en-US" altLang="ko-KR" sz="1000" dirty="0">
                <a:latin typeface="+mj-ea"/>
                <a:ea typeface="+mj-ea"/>
              </a:rPr>
              <a:t>(</a:t>
            </a:r>
            <a:r>
              <a:rPr kumimoji="0" lang="ko-KR" altLang="en-US" sz="1000" dirty="0">
                <a:latin typeface="+mj-ea"/>
                <a:ea typeface="+mj-ea"/>
              </a:rPr>
              <a:t>제품명</a:t>
            </a:r>
            <a:r>
              <a:rPr kumimoji="0" lang="en-US" altLang="ko-KR" sz="1000" dirty="0">
                <a:latin typeface="+mj-ea"/>
                <a:ea typeface="+mj-ea"/>
              </a:rPr>
              <a:t>-DID. SIMPO) /</a:t>
            </a:r>
            <a:r>
              <a:rPr kumimoji="0" lang="ko-KR" altLang="en-US" sz="1000" dirty="0">
                <a:latin typeface="+mj-ea"/>
                <a:ea typeface="+mj-ea"/>
              </a:rPr>
              <a:t>지식경제부</a:t>
            </a:r>
            <a:r>
              <a:rPr kumimoji="0" lang="en-US" altLang="ko-KR" sz="1000" dirty="0">
                <a:latin typeface="+mj-ea"/>
                <a:ea typeface="+mj-ea"/>
              </a:rPr>
              <a:t>.</a:t>
            </a:r>
            <a:r>
              <a:rPr kumimoji="0" lang="ko-KR" altLang="en-US" sz="1000" dirty="0" smtClean="0">
                <a:latin typeface="+mj-ea"/>
                <a:ea typeface="+mj-ea"/>
              </a:rPr>
              <a:t>한국디자인진흥원</a:t>
            </a:r>
            <a:r>
              <a:rPr kumimoji="0" lang="en-US" altLang="ko-KR" sz="1000" dirty="0" smtClean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전자칠판 수출 </a:t>
            </a:r>
            <a:r>
              <a:rPr kumimoji="0" lang="en-US" altLang="ko-KR" sz="1000" dirty="0">
                <a:latin typeface="+mj-ea"/>
                <a:ea typeface="+mj-ea"/>
              </a:rPr>
              <a:t>1300</a:t>
            </a:r>
            <a:r>
              <a:rPr kumimoji="0" lang="ko-KR" altLang="en-US" sz="1000" dirty="0" err="1">
                <a:latin typeface="+mj-ea"/>
                <a:ea typeface="+mj-ea"/>
              </a:rPr>
              <a:t>만불</a:t>
            </a:r>
            <a:r>
              <a:rPr kumimoji="0" lang="ko-KR" altLang="en-US" sz="1000" dirty="0">
                <a:latin typeface="+mj-ea"/>
                <a:ea typeface="+mj-ea"/>
              </a:rPr>
              <a:t> 달성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2012 </a:t>
            </a:r>
            <a:r>
              <a:rPr kumimoji="0" lang="ko-KR" altLang="en-US" sz="1000" dirty="0" err="1">
                <a:solidFill>
                  <a:srgbClr val="FF0000"/>
                </a:solidFill>
                <a:latin typeface="+mj-ea"/>
                <a:ea typeface="+mj-ea"/>
              </a:rPr>
              <a:t>글로벌강소기업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0"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선정</a:t>
            </a:r>
            <a:r>
              <a:rPr kumimoji="0"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kumimoji="0" lang="en-US" altLang="ko-KR" sz="1000" dirty="0" smtClean="0">
                <a:latin typeface="+mj-ea"/>
                <a:ea typeface="+mj-ea"/>
              </a:rPr>
              <a:t> </a:t>
            </a:r>
            <a:r>
              <a:rPr kumimoji="0"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대한민국특허대전 금상수상</a:t>
            </a:r>
            <a:r>
              <a:rPr kumimoji="0"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kumimoji="0"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경기도기술개발과제 우수상 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수상</a:t>
            </a:r>
            <a:r>
              <a:rPr kumimoji="0"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kumimoji="0" lang="en-US" altLang="ko-KR" sz="1000" dirty="0" smtClean="0">
                <a:latin typeface="+mj-ea"/>
                <a:ea typeface="+mj-ea"/>
              </a:rPr>
              <a:t>Global </a:t>
            </a:r>
            <a:r>
              <a:rPr kumimoji="0" lang="en-US" altLang="ko-KR" sz="1000" dirty="0">
                <a:latin typeface="+mj-ea"/>
                <a:ea typeface="+mj-ea"/>
              </a:rPr>
              <a:t>IT CEO</a:t>
            </a:r>
            <a:r>
              <a:rPr kumimoji="0" lang="ko-KR" altLang="en-US" sz="1000" dirty="0">
                <a:latin typeface="+mj-ea"/>
                <a:ea typeface="+mj-ea"/>
              </a:rPr>
              <a:t>상 지경부장관상 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2013  </a:t>
            </a:r>
            <a:r>
              <a:rPr kumimoji="0" lang="ko-KR" altLang="en-US" sz="1000" dirty="0">
                <a:latin typeface="+mj-ea"/>
                <a:ea typeface="+mj-ea"/>
              </a:rPr>
              <a:t>해외 해외조달시장 </a:t>
            </a:r>
            <a:r>
              <a:rPr kumimoji="0" lang="en-US" altLang="ko-KR" sz="1000" dirty="0">
                <a:latin typeface="+mj-ea"/>
                <a:ea typeface="+mj-ea"/>
              </a:rPr>
              <a:t>PQ </a:t>
            </a:r>
            <a:r>
              <a:rPr kumimoji="0" lang="ko-KR" altLang="en-US" sz="1000" dirty="0">
                <a:latin typeface="+mj-ea"/>
                <a:ea typeface="+mj-ea"/>
              </a:rPr>
              <a:t>기업 지정 </a:t>
            </a:r>
            <a:r>
              <a:rPr kumimoji="0" lang="en-US" altLang="ko-KR" sz="1000" dirty="0">
                <a:latin typeface="+mj-ea"/>
                <a:ea typeface="+mj-ea"/>
              </a:rPr>
              <a:t>, GOOD DESIGN </a:t>
            </a:r>
            <a:r>
              <a:rPr kumimoji="0" lang="ko-KR" altLang="en-US" sz="1000" dirty="0">
                <a:latin typeface="+mj-ea"/>
                <a:ea typeface="+mj-ea"/>
              </a:rPr>
              <a:t>선정</a:t>
            </a:r>
            <a:r>
              <a:rPr kumimoji="0" lang="en-US" altLang="ko-KR" sz="1000" dirty="0">
                <a:latin typeface="+mj-ea"/>
                <a:ea typeface="+mj-ea"/>
              </a:rPr>
              <a:t>( </a:t>
            </a:r>
            <a:r>
              <a:rPr kumimoji="0" lang="ko-KR" altLang="en-US" sz="1000" dirty="0" err="1">
                <a:latin typeface="+mj-ea"/>
                <a:ea typeface="+mj-ea"/>
              </a:rPr>
              <a:t>전자교탁</a:t>
            </a:r>
            <a:r>
              <a:rPr kumimoji="0" lang="ko-KR" altLang="en-US" sz="1000" dirty="0">
                <a:latin typeface="+mj-ea"/>
                <a:ea typeface="+mj-ea"/>
              </a:rPr>
              <a:t> </a:t>
            </a:r>
            <a:r>
              <a:rPr kumimoji="0" lang="en-US" altLang="ko-KR" sz="1000" dirty="0">
                <a:latin typeface="+mj-ea"/>
                <a:ea typeface="+mj-ea"/>
              </a:rPr>
              <a:t>ELF</a:t>
            </a:r>
            <a:r>
              <a:rPr kumimoji="0" lang="en-US" altLang="ko-KR" sz="1000" dirty="0" smtClean="0">
                <a:latin typeface="+mj-ea"/>
                <a:ea typeface="+mj-ea"/>
              </a:rPr>
              <a:t>),  </a:t>
            </a:r>
            <a:r>
              <a:rPr kumimoji="0" lang="en-US" altLang="ko-KR" sz="1000" dirty="0">
                <a:latin typeface="+mj-ea"/>
                <a:ea typeface="+mj-ea"/>
              </a:rPr>
              <a:t>P300 </a:t>
            </a:r>
            <a:r>
              <a:rPr kumimoji="0" lang="ko-KR" altLang="en-US" sz="1000" dirty="0">
                <a:latin typeface="+mj-ea"/>
                <a:ea typeface="+mj-ea"/>
              </a:rPr>
              <a:t>프로젝트 선정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조달우수제품 </a:t>
            </a:r>
            <a:r>
              <a:rPr kumimoji="0" lang="ko-KR" altLang="en-US" sz="1000" dirty="0" smtClean="0">
                <a:latin typeface="+mj-ea"/>
                <a:ea typeface="+mj-ea"/>
              </a:rPr>
              <a:t>선정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          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산업융합선도기업 선정</a:t>
            </a:r>
            <a:r>
              <a:rPr kumimoji="0" lang="en-US" altLang="ko-KR" sz="1000" dirty="0">
                <a:latin typeface="+mj-ea"/>
                <a:ea typeface="+mj-ea"/>
              </a:rPr>
              <a:t>,   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세계일류상품선정 </a:t>
            </a:r>
            <a:r>
              <a:rPr kumimoji="0"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판서모니터</a:t>
            </a:r>
            <a:r>
              <a:rPr kumimoji="0"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전자칠판</a:t>
            </a:r>
            <a:r>
              <a:rPr kumimoji="0"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kumimoji="0" lang="ko-KR" altLang="en-US" sz="1000" dirty="0" err="1">
                <a:solidFill>
                  <a:srgbClr val="FF0000"/>
                </a:solidFill>
                <a:latin typeface="+mj-ea"/>
                <a:ea typeface="+mj-ea"/>
              </a:rPr>
              <a:t>전자교탁</a:t>
            </a:r>
            <a:r>
              <a:rPr kumimoji="0"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2014  </a:t>
            </a:r>
            <a:r>
              <a:rPr kumimoji="0" lang="ko-KR" altLang="en-US" sz="1000" dirty="0">
                <a:latin typeface="+mj-ea"/>
                <a:ea typeface="+mj-ea"/>
              </a:rPr>
              <a:t>본사 신관</a:t>
            </a:r>
            <a:r>
              <a:rPr kumimoji="0" lang="en-US" altLang="ko-KR" sz="1000" dirty="0">
                <a:latin typeface="+mj-ea"/>
                <a:ea typeface="+mj-ea"/>
              </a:rPr>
              <a:t>(</a:t>
            </a:r>
            <a:r>
              <a:rPr kumimoji="0" lang="ko-KR" altLang="en-US" sz="1000" dirty="0">
                <a:latin typeface="+mj-ea"/>
                <a:ea typeface="+mj-ea"/>
              </a:rPr>
              <a:t>제 </a:t>
            </a:r>
            <a:r>
              <a:rPr kumimoji="0" lang="en-US" altLang="ko-KR" sz="1000" dirty="0">
                <a:latin typeface="+mj-ea"/>
                <a:ea typeface="+mj-ea"/>
              </a:rPr>
              <a:t>2</a:t>
            </a:r>
            <a:r>
              <a:rPr kumimoji="0" lang="ko-KR" altLang="en-US" sz="1000" dirty="0">
                <a:latin typeface="+mj-ea"/>
                <a:ea typeface="+mj-ea"/>
              </a:rPr>
              <a:t>공장</a:t>
            </a:r>
            <a:r>
              <a:rPr kumimoji="0" lang="en-US" altLang="ko-KR" sz="1000" dirty="0">
                <a:latin typeface="+mj-ea"/>
                <a:ea typeface="+mj-ea"/>
              </a:rPr>
              <a:t>) </a:t>
            </a:r>
            <a:r>
              <a:rPr kumimoji="0" lang="ko-KR" altLang="en-US" sz="1000" dirty="0">
                <a:latin typeface="+mj-ea"/>
                <a:ea typeface="+mj-ea"/>
              </a:rPr>
              <a:t>준공</a:t>
            </a:r>
            <a:r>
              <a:rPr kumimoji="0" lang="en-US" altLang="ko-KR" sz="1000" dirty="0">
                <a:latin typeface="+mj-ea"/>
                <a:ea typeface="+mj-ea"/>
              </a:rPr>
              <a:t>,  </a:t>
            </a:r>
            <a:r>
              <a:rPr kumimoji="0" lang="ko-KR" altLang="en-US" sz="1000" dirty="0">
                <a:latin typeface="+mj-ea"/>
                <a:ea typeface="+mj-ea"/>
              </a:rPr>
              <a:t>글로벌 성장사다리기업 선정</a:t>
            </a:r>
            <a:r>
              <a:rPr kumimoji="0" lang="en-US" altLang="ko-KR" sz="1000" dirty="0">
                <a:latin typeface="+mj-ea"/>
                <a:ea typeface="+mj-ea"/>
              </a:rPr>
              <a:t>,     </a:t>
            </a:r>
            <a:r>
              <a:rPr kumimoji="0" lang="ko-KR" altLang="en-US" sz="1000" dirty="0">
                <a:latin typeface="+mj-ea"/>
                <a:ea typeface="+mj-ea"/>
              </a:rPr>
              <a:t>글로벌 조달 선도기업 선정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2015   AEO</a:t>
            </a:r>
            <a:r>
              <a:rPr kumimoji="0" lang="ko-KR" altLang="en-US" sz="1000" dirty="0">
                <a:latin typeface="+mj-ea"/>
                <a:ea typeface="+mj-ea"/>
              </a:rPr>
              <a:t>인증</a:t>
            </a:r>
            <a:r>
              <a:rPr kumimoji="0" lang="en-US" altLang="ko-KR" sz="1000" dirty="0">
                <a:latin typeface="+mj-ea"/>
                <a:ea typeface="+mj-ea"/>
              </a:rPr>
              <a:t>,</a:t>
            </a:r>
            <a:r>
              <a:rPr kumimoji="0" lang="ko-KR" altLang="en-US" sz="1000" dirty="0">
                <a:latin typeface="+mj-ea"/>
                <a:ea typeface="+mj-ea"/>
              </a:rPr>
              <a:t>신용등급 </a:t>
            </a:r>
            <a:r>
              <a:rPr kumimoji="0" lang="en-US" altLang="ko-KR" sz="1000" dirty="0">
                <a:latin typeface="+mj-ea"/>
                <a:ea typeface="+mj-ea"/>
              </a:rPr>
              <a:t>A-</a:t>
            </a:r>
            <a:r>
              <a:rPr kumimoji="0" lang="ko-KR" altLang="en-US" sz="1000" dirty="0">
                <a:latin typeface="+mj-ea"/>
                <a:ea typeface="+mj-ea"/>
              </a:rPr>
              <a:t>획득</a:t>
            </a:r>
            <a:r>
              <a:rPr kumimoji="0" lang="en-US" altLang="ko-KR" sz="1000" dirty="0">
                <a:latin typeface="+mj-ea"/>
                <a:ea typeface="+mj-ea"/>
              </a:rPr>
              <a:t>,</a:t>
            </a:r>
            <a:r>
              <a:rPr kumimoji="0" lang="ko-KR" altLang="en-US" sz="1000" dirty="0">
                <a:latin typeface="+mj-ea"/>
                <a:ea typeface="+mj-ea"/>
              </a:rPr>
              <a:t>일본 히타치 </a:t>
            </a:r>
            <a:r>
              <a:rPr kumimoji="0" lang="en-US" altLang="ko-KR" sz="1000" dirty="0">
                <a:latin typeface="+mj-ea"/>
                <a:ea typeface="+mj-ea"/>
              </a:rPr>
              <a:t>OEM</a:t>
            </a:r>
            <a:r>
              <a:rPr kumimoji="0" lang="ko-KR" altLang="en-US" sz="1000" dirty="0">
                <a:latin typeface="+mj-ea"/>
                <a:ea typeface="+mj-ea"/>
              </a:rPr>
              <a:t>계약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 smtClean="0">
                <a:latin typeface="+mj-ea"/>
                <a:ea typeface="+mj-ea"/>
              </a:rPr>
              <a:t>우즈베키스탄교육부 </a:t>
            </a:r>
            <a:r>
              <a:rPr kumimoji="0" lang="en-US" altLang="ko-KR" sz="1000" dirty="0">
                <a:latin typeface="+mj-ea"/>
                <a:ea typeface="+mj-ea"/>
              </a:rPr>
              <a:t>2000</a:t>
            </a:r>
            <a:r>
              <a:rPr kumimoji="0" lang="ko-KR" altLang="en-US" sz="1000" dirty="0" err="1">
                <a:latin typeface="+mj-ea"/>
                <a:ea typeface="+mj-ea"/>
              </a:rPr>
              <a:t>만불</a:t>
            </a:r>
            <a:r>
              <a:rPr kumimoji="0" lang="ko-KR" altLang="en-US" sz="1000" dirty="0">
                <a:latin typeface="+mj-ea"/>
                <a:ea typeface="+mj-ea"/>
              </a:rPr>
              <a:t> 수주</a:t>
            </a:r>
            <a:r>
              <a:rPr kumimoji="0" lang="en-US" altLang="ko-KR" sz="1000" dirty="0">
                <a:latin typeface="+mj-ea"/>
                <a:ea typeface="+mj-ea"/>
              </a:rPr>
              <a:t>(LG</a:t>
            </a:r>
            <a:r>
              <a:rPr kumimoji="0" lang="ko-KR" altLang="en-US" sz="1000" dirty="0" err="1">
                <a:latin typeface="+mj-ea"/>
                <a:ea typeface="+mj-ea"/>
              </a:rPr>
              <a:t>엔시스와</a:t>
            </a:r>
            <a:r>
              <a:rPr kumimoji="0" lang="ko-KR" altLang="en-US" sz="1000" dirty="0">
                <a:latin typeface="+mj-ea"/>
                <a:ea typeface="+mj-ea"/>
              </a:rPr>
              <a:t> 공동</a:t>
            </a:r>
            <a:r>
              <a:rPr kumimoji="0" lang="en-US" altLang="ko-KR" sz="10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2016   2000</a:t>
            </a:r>
            <a:r>
              <a:rPr kumimoji="0" lang="ko-KR" altLang="en-US" sz="1000" dirty="0" err="1">
                <a:latin typeface="+mj-ea"/>
                <a:ea typeface="+mj-ea"/>
              </a:rPr>
              <a:t>만불수출의탑</a:t>
            </a:r>
            <a:r>
              <a:rPr kumimoji="0" lang="ko-KR" altLang="en-US" sz="1000" dirty="0">
                <a:latin typeface="+mj-ea"/>
                <a:ea typeface="+mj-ea"/>
              </a:rPr>
              <a:t> 수상</a:t>
            </a:r>
            <a:r>
              <a:rPr kumimoji="0" lang="en-US" altLang="ko-KR" sz="1000" dirty="0">
                <a:latin typeface="+mj-ea"/>
                <a:ea typeface="+mj-ea"/>
              </a:rPr>
              <a:t>,  </a:t>
            </a:r>
            <a:r>
              <a:rPr kumimoji="0" lang="ko-KR" altLang="en-US" sz="1000" dirty="0" err="1">
                <a:latin typeface="+mj-ea"/>
                <a:ea typeface="+mj-ea"/>
              </a:rPr>
              <a:t>보세공장특허획득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일본지사설립</a:t>
            </a:r>
            <a:r>
              <a:rPr kumimoji="0" lang="en-US" altLang="ko-KR" sz="1000" dirty="0">
                <a:latin typeface="+mj-ea"/>
                <a:ea typeface="+mj-ea"/>
              </a:rPr>
              <a:t>, AHA JAPAN </a:t>
            </a:r>
            <a:r>
              <a:rPr kumimoji="0" lang="ko-KR" altLang="en-US" sz="1000" dirty="0" smtClean="0">
                <a:latin typeface="+mj-ea"/>
                <a:ea typeface="+mj-ea"/>
              </a:rPr>
              <a:t>법인설립</a:t>
            </a:r>
            <a:r>
              <a:rPr kumimoji="0" lang="en-US" altLang="ko-KR" sz="1000" dirty="0" smtClean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동탑산업훈장 </a:t>
            </a:r>
            <a:r>
              <a:rPr kumimoji="0"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수훈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2017  </a:t>
            </a:r>
            <a:r>
              <a:rPr kumimoji="0" lang="ko-KR" altLang="en-US" sz="1000" dirty="0" err="1">
                <a:solidFill>
                  <a:srgbClr val="FF0000"/>
                </a:solidFill>
                <a:latin typeface="+mj-ea"/>
                <a:ea typeface="+mj-ea"/>
              </a:rPr>
              <a:t>글로벌강소기업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 선정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u="sng" dirty="0">
                <a:latin typeface="+mj-ea"/>
                <a:ea typeface="+mj-ea"/>
              </a:rPr>
              <a:t>일본현지공장 준공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중국합작공장 준공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우즈베키스탄교육부 </a:t>
            </a:r>
            <a:r>
              <a:rPr kumimoji="0" lang="en-US" altLang="ko-KR" sz="1000" dirty="0">
                <a:latin typeface="+mj-ea"/>
                <a:ea typeface="+mj-ea"/>
              </a:rPr>
              <a:t>400</a:t>
            </a:r>
            <a:r>
              <a:rPr kumimoji="0" lang="ko-KR" altLang="en-US" sz="1000" dirty="0" err="1">
                <a:latin typeface="+mj-ea"/>
                <a:ea typeface="+mj-ea"/>
              </a:rPr>
              <a:t>만불</a:t>
            </a:r>
            <a:r>
              <a:rPr kumimoji="0" lang="ko-KR" altLang="en-US" sz="1000" dirty="0">
                <a:latin typeface="+mj-ea"/>
                <a:ea typeface="+mj-ea"/>
              </a:rPr>
              <a:t> 수주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</a:t>
            </a:r>
            <a:r>
              <a:rPr kumimoji="0" lang="en-US" altLang="ko-KR" sz="1000" dirty="0" smtClean="0">
                <a:latin typeface="+mj-ea"/>
                <a:ea typeface="+mj-ea"/>
              </a:rPr>
              <a:t>2018  </a:t>
            </a:r>
            <a:r>
              <a:rPr kumimoji="0"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Ultra-slim IR Touch Sensor </a:t>
            </a:r>
            <a:r>
              <a:rPr kumimoji="0"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개발성공</a:t>
            </a:r>
            <a:endParaRPr kumimoji="0" lang="en-US" altLang="ko-KR" sz="10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2019  </a:t>
            </a:r>
            <a:r>
              <a:rPr kumimoji="0" lang="ko-KR" altLang="en-US" sz="1000" dirty="0">
                <a:latin typeface="+mj-ea"/>
                <a:ea typeface="+mj-ea"/>
              </a:rPr>
              <a:t>중국기업 합작 </a:t>
            </a:r>
            <a:r>
              <a:rPr kumimoji="0" lang="en-US" altLang="ko-KR" sz="1000" dirty="0">
                <a:latin typeface="+mj-ea"/>
                <a:ea typeface="+mj-ea"/>
              </a:rPr>
              <a:t>(SKYWORTH, PANDA,SCT), IN-CELL TOUCH </a:t>
            </a:r>
            <a:r>
              <a:rPr kumimoji="0" lang="ko-KR" altLang="en-US" sz="1000" dirty="0">
                <a:latin typeface="+mj-ea"/>
                <a:ea typeface="+mj-ea"/>
              </a:rPr>
              <a:t>제품출시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일본 아마존 진출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2020  </a:t>
            </a:r>
            <a:r>
              <a:rPr kumimoji="0" lang="ko-KR" altLang="en-US" sz="1000" dirty="0">
                <a:latin typeface="+mj-ea"/>
                <a:ea typeface="+mj-ea"/>
              </a:rPr>
              <a:t>미국 제</a:t>
            </a:r>
            <a:r>
              <a:rPr kumimoji="0" lang="en-US" altLang="ko-KR" sz="1000" dirty="0">
                <a:latin typeface="+mj-ea"/>
                <a:ea typeface="+mj-ea"/>
              </a:rPr>
              <a:t>1</a:t>
            </a:r>
            <a:r>
              <a:rPr kumimoji="0" lang="ko-KR" altLang="en-US" sz="1000" dirty="0">
                <a:latin typeface="+mj-ea"/>
                <a:ea typeface="+mj-ea"/>
              </a:rPr>
              <a:t>의 </a:t>
            </a:r>
            <a:r>
              <a:rPr kumimoji="0" lang="en-US" altLang="ko-KR" sz="1000" dirty="0">
                <a:latin typeface="+mj-ea"/>
                <a:ea typeface="+mj-ea"/>
              </a:rPr>
              <a:t>PLANER OEM </a:t>
            </a:r>
            <a:r>
              <a:rPr kumimoji="0" lang="ko-KR" altLang="en-US" sz="1000" dirty="0">
                <a:latin typeface="+mj-ea"/>
                <a:ea typeface="+mj-ea"/>
              </a:rPr>
              <a:t>계약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 smtClean="0">
                <a:latin typeface="+mj-ea"/>
                <a:ea typeface="+mj-ea"/>
              </a:rPr>
              <a:t>미국</a:t>
            </a:r>
            <a:r>
              <a:rPr kumimoji="0" lang="en-US" altLang="ko-KR" sz="1000" dirty="0" smtClean="0">
                <a:latin typeface="+mj-ea"/>
                <a:ea typeface="+mj-ea"/>
              </a:rPr>
              <a:t>,</a:t>
            </a:r>
            <a:r>
              <a:rPr kumimoji="0" lang="ko-KR" altLang="en-US" sz="1000" dirty="0" smtClean="0">
                <a:latin typeface="+mj-ea"/>
                <a:ea typeface="+mj-ea"/>
              </a:rPr>
              <a:t>유럽 </a:t>
            </a:r>
            <a:r>
              <a:rPr kumimoji="0" lang="ko-KR" altLang="en-US" sz="1000" dirty="0">
                <a:latin typeface="+mj-ea"/>
                <a:ea typeface="+mj-ea"/>
              </a:rPr>
              <a:t>아마존 진출</a:t>
            </a:r>
            <a:r>
              <a:rPr kumimoji="0" lang="en-US" altLang="ko-KR" sz="1000" dirty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소재부품전문기업인증</a:t>
            </a:r>
            <a:r>
              <a:rPr kumimoji="0" lang="en-US" altLang="ko-KR" sz="1000" dirty="0">
                <a:latin typeface="+mj-ea"/>
                <a:ea typeface="+mj-ea"/>
              </a:rPr>
              <a:t>, LED Display</a:t>
            </a:r>
            <a:r>
              <a:rPr kumimoji="0" lang="ko-KR" altLang="en-US" sz="1000" dirty="0" smtClean="0">
                <a:latin typeface="+mj-ea"/>
                <a:ea typeface="+mj-ea"/>
              </a:rPr>
              <a:t>사업시작</a:t>
            </a:r>
            <a:r>
              <a:rPr kumimoji="0" lang="en-US" altLang="ko-KR" sz="1000" dirty="0" smtClean="0">
                <a:latin typeface="+mj-ea"/>
                <a:ea typeface="+mj-ea"/>
              </a:rPr>
              <a:t>, </a:t>
            </a:r>
            <a:r>
              <a:rPr kumimoji="0" lang="ko-KR" altLang="en-US" sz="1000" dirty="0">
                <a:latin typeface="+mj-ea"/>
                <a:ea typeface="+mj-ea"/>
              </a:rPr>
              <a:t>비대면 </a:t>
            </a:r>
            <a:r>
              <a:rPr kumimoji="0" lang="en-US" altLang="ko-KR" sz="1000" dirty="0">
                <a:latin typeface="+mj-ea"/>
                <a:ea typeface="+mj-ea"/>
              </a:rPr>
              <a:t>AI </a:t>
            </a:r>
            <a:r>
              <a:rPr kumimoji="0" lang="ko-KR" altLang="en-US" sz="1000" dirty="0" smtClean="0">
                <a:latin typeface="+mj-ea"/>
                <a:ea typeface="+mj-ea"/>
              </a:rPr>
              <a:t>발열측정기</a:t>
            </a:r>
            <a:endParaRPr kumimoji="0" lang="en-US" altLang="ko-KR" sz="1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ko-KR" sz="1000" dirty="0" smtClean="0">
                <a:latin typeface="+mj-ea"/>
                <a:ea typeface="+mj-ea"/>
              </a:rPr>
              <a:t>          </a:t>
            </a:r>
            <a:r>
              <a:rPr kumimoji="0" lang="ko-KR" altLang="en-US" sz="1000" dirty="0" smtClean="0">
                <a:latin typeface="+mj-ea"/>
                <a:ea typeface="+mj-ea"/>
              </a:rPr>
              <a:t> </a:t>
            </a:r>
            <a:r>
              <a:rPr kumimoji="0" lang="en-US" altLang="ko-KR" sz="1000" dirty="0">
                <a:latin typeface="+mj-ea"/>
                <a:ea typeface="+mj-ea"/>
              </a:rPr>
              <a:t>Smart Pass </a:t>
            </a:r>
            <a:r>
              <a:rPr kumimoji="0" lang="en-US" altLang="ko-KR" sz="1000" dirty="0" smtClean="0">
                <a:latin typeface="+mj-ea"/>
                <a:ea typeface="+mj-ea"/>
              </a:rPr>
              <a:t>,</a:t>
            </a:r>
            <a:r>
              <a:rPr kumimoji="0" lang="ko-KR" altLang="en-US" sz="1000" dirty="0" smtClean="0">
                <a:latin typeface="+mj-ea"/>
              </a:rPr>
              <a:t> 터치모니터 살균장치 </a:t>
            </a:r>
            <a:r>
              <a:rPr kumimoji="0" lang="ko-KR" altLang="en-US" sz="1000" dirty="0" smtClean="0">
                <a:latin typeface="+mj-ea"/>
                <a:ea typeface="+mj-ea"/>
              </a:rPr>
              <a:t>출시</a:t>
            </a:r>
            <a:r>
              <a:rPr kumimoji="0" lang="en-US" altLang="ko-KR" sz="1000" dirty="0" smtClean="0">
                <a:latin typeface="+mj-ea"/>
                <a:ea typeface="+mj-ea"/>
              </a:rPr>
              <a:t>,</a:t>
            </a:r>
            <a:r>
              <a:rPr lang="ko-KR" altLang="ko-KR" sz="1000" dirty="0"/>
              <a:t> </a:t>
            </a:r>
            <a:r>
              <a:rPr lang="ko-KR" altLang="ko-KR" sz="1000" dirty="0" err="1"/>
              <a:t>스마트헬스케어사업부</a:t>
            </a:r>
            <a:r>
              <a:rPr lang="ko-KR" altLang="ko-KR" sz="1000" dirty="0"/>
              <a:t> 신설</a:t>
            </a:r>
            <a:r>
              <a:rPr lang="en-US" altLang="ko-KR" sz="1000" dirty="0"/>
              <a:t>, </a:t>
            </a:r>
            <a:r>
              <a:rPr lang="ko-KR" altLang="ko-KR" sz="1000" dirty="0"/>
              <a:t>의료기기제조업 허가</a:t>
            </a:r>
            <a:r>
              <a:rPr lang="en-US" altLang="ko-KR" sz="1000" dirty="0"/>
              <a:t>, </a:t>
            </a:r>
            <a:r>
              <a:rPr lang="ko-KR" altLang="ko-KR" sz="1000" dirty="0"/>
              <a:t>제조인증</a:t>
            </a: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kumimoji="0"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         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000" dirty="0">
                <a:latin typeface="+mj-ea"/>
                <a:ea typeface="+mj-ea"/>
              </a:rPr>
              <a:t>          </a:t>
            </a:r>
            <a:endParaRPr kumimoji="0" lang="ko-KR" altLang="en-US" sz="1000" dirty="0">
              <a:latin typeface="+mj-ea"/>
              <a:ea typeface="+mj-ea"/>
            </a:endParaRPr>
          </a:p>
        </p:txBody>
      </p:sp>
      <p:grpSp>
        <p:nvGrpSpPr>
          <p:cNvPr id="8206" name="그룹 19"/>
          <p:cNvGrpSpPr>
            <a:grpSpLocks/>
          </p:cNvGrpSpPr>
          <p:nvPr/>
        </p:nvGrpSpPr>
        <p:grpSpPr bwMode="auto">
          <a:xfrm>
            <a:off x="414338" y="4227513"/>
            <a:ext cx="1084262" cy="739775"/>
            <a:chOff x="820738" y="2276191"/>
            <a:chExt cx="1014958" cy="1027136"/>
          </a:xfrm>
        </p:grpSpPr>
        <p:pic>
          <p:nvPicPr>
            <p:cNvPr id="21" name="Picture 9" descr="prizm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20738" y="2276191"/>
              <a:ext cx="1014958" cy="1027136"/>
            </a:xfrm>
            <a:prstGeom prst="rect">
              <a:avLst/>
            </a:prstGeom>
            <a:noFill/>
          </p:spPr>
        </p:pic>
        <p:sp>
          <p:nvSpPr>
            <p:cNvPr id="23" name="직사각형 21"/>
            <p:cNvSpPr>
              <a:spLocks noChangeArrowheads="1"/>
            </p:cNvSpPr>
            <p:nvPr/>
          </p:nvSpPr>
          <p:spPr bwMode="auto">
            <a:xfrm>
              <a:off x="952994" y="2622243"/>
              <a:ext cx="750446" cy="330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kumimoji="0" lang="ko-KR" altLang="en-US" sz="1600" b="1" dirty="0" err="1">
                  <a:latin typeface="+mn-lt"/>
                  <a:ea typeface="HY헤드라인M" panose="02030600000101010101" pitchFamily="18" charset="-127"/>
                </a:rPr>
                <a:t>도약기</a:t>
              </a:r>
              <a:endParaRPr kumimoji="0" lang="ko-KR" altLang="en-US" sz="1600" b="1" dirty="0">
                <a:latin typeface="+mn-lt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 rot="16200000" flipH="1">
            <a:off x="3249613" y="3500438"/>
            <a:ext cx="5919787" cy="158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2208"/>
              </p:ext>
            </p:extLst>
          </p:nvPr>
        </p:nvGraphicFramePr>
        <p:xfrm>
          <a:off x="6357938" y="1108075"/>
          <a:ext cx="5383213" cy="5352100"/>
        </p:xfrm>
        <a:graphic>
          <a:graphicData uri="http://schemas.openxmlformats.org/drawingml/2006/table">
            <a:tbl>
              <a:tblPr/>
              <a:tblGrid>
                <a:gridCol w="205347">
                  <a:extLst>
                    <a:ext uri="{9D8B030D-6E8A-4147-A177-3AD203B41FA5}"/>
                  </a:extLst>
                </a:gridCol>
                <a:gridCol w="740276">
                  <a:extLst>
                    <a:ext uri="{9D8B030D-6E8A-4147-A177-3AD203B41FA5}"/>
                  </a:extLst>
                </a:gridCol>
                <a:gridCol w="661298">
                  <a:extLst>
                    <a:ext uri="{9D8B030D-6E8A-4147-A177-3AD203B41FA5}"/>
                  </a:extLst>
                </a:gridCol>
                <a:gridCol w="1077081">
                  <a:extLst>
                    <a:ext uri="{9D8B030D-6E8A-4147-A177-3AD203B41FA5}"/>
                  </a:extLst>
                </a:gridCol>
                <a:gridCol w="979924">
                  <a:extLst>
                    <a:ext uri="{9D8B030D-6E8A-4147-A177-3AD203B41FA5}"/>
                  </a:extLst>
                </a:gridCol>
                <a:gridCol w="1719287">
                  <a:extLst>
                    <a:ext uri="{9D8B030D-6E8A-4147-A177-3AD203B41FA5}"/>
                  </a:extLst>
                </a:gridCol>
              </a:tblGrid>
              <a:tr h="367484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영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직위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담당업무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최종학교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주요경력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/>
                </a:extLst>
              </a:tr>
              <a:tr h="4602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대표이사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구기도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경영총괄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서울대학교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아하정보통신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602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전무이사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유재순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PD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사업본부장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서울대학교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삼성전자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41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상무이사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곽헌도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기술연구소장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기술본부장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경북대학교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샤프전자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41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이준종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해외영업본부장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중앙대학교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LG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41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마케팅기획실장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서울대학교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삼성전자외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27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김지원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품질관리본부장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인하공대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현대전자 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석동기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디자인연구소장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홍익대학교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모나미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석사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52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박장희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상품기획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(MD)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본부장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한국외국어대학교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삼성디스플레이외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52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엄창옥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구매본부장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인천대학교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오맥스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602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공장장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정광재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제조본부장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동명대학교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유웰반도체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602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심일문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경영지원본부장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용인대학교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동아그룹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건설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출판사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8427372" y="500339"/>
            <a:ext cx="1801150" cy="37782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주요경영진</a:t>
            </a:r>
          </a:p>
        </p:txBody>
      </p:sp>
      <p:pic>
        <p:nvPicPr>
          <p:cNvPr id="10322" name="그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58838"/>
            <a:ext cx="1852613" cy="372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3" name="Rectangle 2"/>
          <p:cNvSpPr>
            <a:spLocks noChangeArrowheads="1"/>
          </p:cNvSpPr>
          <p:nvPr/>
        </p:nvSpPr>
        <p:spPr bwMode="auto">
          <a:xfrm>
            <a:off x="0" y="2728913"/>
            <a:ext cx="2597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 algn="ctr"/>
            <a:r>
              <a:rPr kumimoji="0" lang="ko-KR" altLang="en-US" sz="1400" b="1" dirty="0">
                <a:latin typeface="맑은 고딕" pitchFamily="50" charset="-127"/>
                <a:ea typeface="맑은 고딕" pitchFamily="50" charset="-127"/>
              </a:rPr>
              <a:t>서울대학교 공과대학 졸업</a:t>
            </a:r>
            <a:endParaRPr kumimoji="0" lang="en-US" altLang="ko-KR" sz="1400" b="1" dirty="0">
              <a:latin typeface="맑은 고딕" pitchFamily="50" charset="-127"/>
              <a:ea typeface="문체부 제목 돋음체" pitchFamily="49" charset="-127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2795588" y="1917171"/>
            <a:ext cx="3071812" cy="424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b="1" u="sng" dirty="0">
                <a:latin typeface="맑은 고딕" pitchFamily="50" charset="-127"/>
                <a:ea typeface="맑은 고딕" pitchFamily="50" charset="-127"/>
              </a:rPr>
              <a:t>현 직 </a:t>
            </a:r>
            <a:endParaRPr kumimoji="0" lang="en-US" altLang="ko-KR" sz="1200" b="1" u="sng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아하정보통신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대표이사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(SINCE 1995)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사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한국전자칠판협회 회장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산업융합선도기업협회 회장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경기지방중기청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히든참피언클럽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회장</a:t>
            </a:r>
            <a:endParaRPr kumimoji="0"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벤처기업협회 부회장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사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한국정보교육학회 부회장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사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정부조달우수제품협회 이사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사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한국제품안전협회 이사</a:t>
            </a: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서인천세무서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명예서장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경기지방경찰청 외사협력자문위원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None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법무부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법사랑위원회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부위원장</a:t>
            </a:r>
            <a:endParaRPr kumimoji="0"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200" b="1" dirty="0">
                <a:latin typeface="+mn-lt"/>
              </a:rPr>
              <a:t>한</a:t>
            </a:r>
            <a:r>
              <a:rPr lang="en-US" altLang="ko-KR" sz="1200" b="1" dirty="0">
                <a:latin typeface="+mn-lt"/>
              </a:rPr>
              <a:t>-</a:t>
            </a:r>
            <a:r>
              <a:rPr lang="ko-KR" altLang="en-US" sz="1200" b="1" dirty="0">
                <a:latin typeface="+mn-lt"/>
              </a:rPr>
              <a:t>베트남 </a:t>
            </a:r>
            <a:r>
              <a:rPr lang="ko-KR" altLang="en-US" sz="1200" b="1" dirty="0" err="1">
                <a:latin typeface="+mn-lt"/>
              </a:rPr>
              <a:t>비지니스포럼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ko-KR" altLang="en-US" sz="1200" b="1" dirty="0" smtClean="0">
                <a:latin typeface="+mn-lt"/>
              </a:rPr>
              <a:t>임원</a:t>
            </a:r>
            <a:endParaRPr lang="en-US" altLang="ko-KR" sz="12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200" b="1" dirty="0" smtClean="0">
                <a:latin typeface="+mn-lt"/>
              </a:rPr>
              <a:t>김포시 </a:t>
            </a:r>
            <a:r>
              <a:rPr lang="ko-KR" altLang="en-US" sz="1200" b="1" dirty="0" err="1">
                <a:latin typeface="+mn-lt"/>
              </a:rPr>
              <a:t>투자정책자문단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ko-KR" altLang="en-US" sz="1200" b="1" dirty="0" smtClean="0">
                <a:latin typeface="+mn-lt"/>
              </a:rPr>
              <a:t>자문위원</a:t>
            </a:r>
            <a:endParaRPr lang="en-US" altLang="ko-KR" sz="12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200" b="1" dirty="0">
                <a:latin typeface="+mn-lt"/>
              </a:rPr>
              <a:t>김포시민축구단 </a:t>
            </a:r>
            <a:r>
              <a:rPr lang="ko-KR" altLang="en-US" sz="1200" b="1" dirty="0" smtClean="0">
                <a:latin typeface="+mn-lt"/>
              </a:rPr>
              <a:t>단장</a:t>
            </a:r>
            <a:endParaRPr kumimoji="0" lang="ko-KR" altLang="en-US" sz="1200" b="1" dirty="0">
              <a:latin typeface="+mn-lt"/>
              <a:ea typeface="맑은 고딕" pitchFamily="50" charset="-127"/>
            </a:endParaRPr>
          </a:p>
        </p:txBody>
      </p:sp>
      <p:sp>
        <p:nvSpPr>
          <p:cNvPr id="25" name="직사각형 9"/>
          <p:cNvSpPr>
            <a:spLocks noChangeArrowheads="1"/>
          </p:cNvSpPr>
          <p:nvPr/>
        </p:nvSpPr>
        <p:spPr bwMode="auto">
          <a:xfrm>
            <a:off x="173038" y="3167063"/>
            <a:ext cx="2622550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200" b="1" u="sng" dirty="0">
                <a:latin typeface="+mn-lt"/>
              </a:rPr>
              <a:t>수상내역</a:t>
            </a:r>
            <a:endParaRPr kumimoji="0" lang="en-US" altLang="ko-KR" sz="1200" b="1" u="sng" dirty="0">
              <a:latin typeface="+mn-lt"/>
            </a:endParaRP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200" b="1" dirty="0" smtClean="0">
                <a:latin typeface="+mn-lt"/>
              </a:rPr>
              <a:t>동탑산업훈장 </a:t>
            </a:r>
            <a:r>
              <a:rPr kumimoji="0" lang="ko-KR" altLang="en-US" sz="1200" b="1" dirty="0">
                <a:latin typeface="+mn-lt"/>
              </a:rPr>
              <a:t>수훈</a:t>
            </a:r>
            <a:endParaRPr kumimoji="0" lang="en-US" altLang="ko-KR" sz="1200" b="1" dirty="0">
              <a:latin typeface="+mn-lt"/>
            </a:endParaRP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200" dirty="0">
                <a:latin typeface="+mn-lt"/>
              </a:rPr>
              <a:t>신기술실용화대전 </a:t>
            </a:r>
            <a:r>
              <a:rPr kumimoji="0" lang="ko-KR" altLang="en-US" sz="1200" b="1" dirty="0">
                <a:latin typeface="+mn-lt"/>
              </a:rPr>
              <a:t>대통령 표창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200" dirty="0">
                <a:latin typeface="+mn-lt"/>
              </a:rPr>
              <a:t>기술혁신대전 </a:t>
            </a:r>
            <a:r>
              <a:rPr kumimoji="0" lang="ko-KR" altLang="en-US" sz="1200" b="1" dirty="0">
                <a:latin typeface="+mn-lt"/>
              </a:rPr>
              <a:t>국무총리 표창</a:t>
            </a:r>
          </a:p>
          <a:p>
            <a:pPr latinLnBrk="0">
              <a:lnSpc>
                <a:spcPts val="24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200" b="1" dirty="0" err="1">
                <a:latin typeface="+mn-lt"/>
              </a:rPr>
              <a:t>대한민국발명특허대전</a:t>
            </a:r>
            <a:r>
              <a:rPr kumimoji="0" lang="ko-KR" altLang="en-US" sz="1200" b="1" dirty="0">
                <a:latin typeface="+mn-lt"/>
              </a:rPr>
              <a:t> 금상</a:t>
            </a:r>
            <a:endParaRPr kumimoji="0" lang="en-US" altLang="ko-KR" sz="1200" b="1" dirty="0">
              <a:latin typeface="+mn-lt"/>
            </a:endParaRPr>
          </a:p>
          <a:p>
            <a:pPr latinLnBrk="0">
              <a:lnSpc>
                <a:spcPts val="24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ko-KR" sz="1200" dirty="0">
                <a:latin typeface="+mn-lt"/>
              </a:rPr>
              <a:t>Global IT CEO</a:t>
            </a:r>
            <a:r>
              <a:rPr kumimoji="0" lang="ko-KR" altLang="en-US" sz="1200" dirty="0">
                <a:latin typeface="+mn-lt"/>
              </a:rPr>
              <a:t>상</a:t>
            </a:r>
          </a:p>
          <a:p>
            <a:pPr latinLnBrk="0">
              <a:lnSpc>
                <a:spcPts val="24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200" dirty="0">
                <a:latin typeface="+mn-lt"/>
              </a:rPr>
              <a:t>한국을 빛낸 무역인상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200" dirty="0">
                <a:latin typeface="+mn-lt"/>
              </a:rPr>
              <a:t>지식경제부장관상</a:t>
            </a:r>
            <a:endParaRPr kumimoji="0" lang="en-US" altLang="ko-KR" sz="1200" dirty="0">
              <a:latin typeface="+mn-lt"/>
            </a:endParaRP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200" dirty="0">
                <a:latin typeface="+mn-lt"/>
              </a:rPr>
              <a:t>교육과학기술부장관상</a:t>
            </a:r>
            <a:endParaRPr kumimoji="0" lang="en-US" altLang="ko-KR" sz="1200" dirty="0">
              <a:latin typeface="+mn-lt"/>
            </a:endParaRP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200" dirty="0" err="1">
                <a:latin typeface="+mn-lt"/>
              </a:rPr>
              <a:t>경기도지사상외</a:t>
            </a:r>
            <a:r>
              <a:rPr kumimoji="0" lang="ko-KR" altLang="en-US" sz="1200" dirty="0">
                <a:latin typeface="+mn-lt"/>
              </a:rPr>
              <a:t> 다수</a:t>
            </a:r>
          </a:p>
        </p:txBody>
      </p:sp>
      <p:sp>
        <p:nvSpPr>
          <p:cNvPr id="26" name="AutoShape 2"/>
          <p:cNvSpPr>
            <a:spLocks noChangeArrowheads="1"/>
          </p:cNvSpPr>
          <p:nvPr/>
        </p:nvSpPr>
        <p:spPr bwMode="auto">
          <a:xfrm>
            <a:off x="2901584" y="1288486"/>
            <a:ext cx="1801150" cy="36798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대표이사</a:t>
            </a:r>
            <a:r>
              <a:rPr kumimoji="0" lang="en-US" altLang="ko-KR" sz="14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400" dirty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Profile</a:t>
            </a:r>
            <a:endParaRPr kumimoji="0" lang="ko-KR" altLang="en-US" sz="1400" dirty="0">
              <a:solidFill>
                <a:schemeClr val="tx2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329" name="Rectangle 4"/>
          <p:cNvSpPr>
            <a:spLocks noChangeArrowheads="1"/>
          </p:cNvSpPr>
          <p:nvPr/>
        </p:nvSpPr>
        <p:spPr bwMode="auto">
          <a:xfrm>
            <a:off x="528638" y="252413"/>
            <a:ext cx="5707062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kumimoji="0" lang="en-US" altLang="ko-KR" sz="20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1. Introduction to AHA </a:t>
            </a:r>
            <a:r>
              <a:rPr kumimoji="0" lang="en-US" altLang="ko-KR" sz="14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4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주요경영진 및 조직도</a:t>
            </a:r>
            <a:r>
              <a:rPr kumimoji="0" lang="en-US" altLang="ko-KR" sz="14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409" name="슬라이드 번호 개체 틀 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791825" y="6356350"/>
            <a:ext cx="790575" cy="365125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FD4E3BE-E24A-4B28-BCB2-0D9DDE59727B}" type="slidenum">
              <a:rPr lang="ko-KR" altLang="en-US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23862" y="255588"/>
            <a:ext cx="6463825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kumimoji="0" lang="en-US" altLang="ko-KR" sz="20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1. Introduction to AHA </a:t>
            </a:r>
            <a:r>
              <a:rPr kumimoji="0" lang="en-US" altLang="ko-KR" sz="14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4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주요경영진 및 조직도</a:t>
            </a:r>
            <a:r>
              <a:rPr kumimoji="0" lang="en-US" altLang="ko-KR" sz="14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kumimoji="0" lang="en-US" altLang="ko-KR" sz="14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4339" name="슬라이드 번호 개체 틀 2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266238" y="6457950"/>
            <a:ext cx="2844800" cy="365125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DC943E71-6C2E-4E41-AF98-9C0609DBB776}" type="slidenum">
              <a:rPr lang="ko-KR" altLang="en-US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9220" name="그림 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768350"/>
            <a:ext cx="10652125" cy="5643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0" y="2265363"/>
            <a:ext cx="4919663" cy="39782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63" y="2249488"/>
            <a:ext cx="4619625" cy="39941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808038" y="252413"/>
            <a:ext cx="730885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kumimoji="0" lang="en-US" altLang="ko-KR" sz="20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2. Technology </a:t>
            </a:r>
            <a:r>
              <a:rPr kumimoji="0" lang="en-US" altLang="ko-KR" sz="16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6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지적재산권 및 인증보유현황</a:t>
            </a:r>
            <a:r>
              <a:rPr kumimoji="0" lang="en-US" altLang="ko-KR" sz="16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kumimoji="0" lang="ko-KR" altLang="en-US" sz="16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236133"/>
              </p:ext>
            </p:extLst>
          </p:nvPr>
        </p:nvGraphicFramePr>
        <p:xfrm>
          <a:off x="882649" y="1147763"/>
          <a:ext cx="4342493" cy="581952"/>
        </p:xfrm>
        <a:graphic>
          <a:graphicData uri="http://schemas.openxmlformats.org/drawingml/2006/table">
            <a:tbl>
              <a:tblPr/>
              <a:tblGrid>
                <a:gridCol w="886774"/>
                <a:gridCol w="1045029"/>
                <a:gridCol w="938151"/>
                <a:gridCol w="1472539"/>
              </a:tblGrid>
              <a:tr h="3247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특허등록</a:t>
                      </a: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특허출원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국제특허 </a:t>
                      </a: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프로그램등록</a:t>
                      </a: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82</a:t>
                      </a: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36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236133"/>
              </p:ext>
            </p:extLst>
          </p:nvPr>
        </p:nvGraphicFramePr>
        <p:xfrm>
          <a:off x="5405167" y="1145784"/>
          <a:ext cx="6197024" cy="581952"/>
        </p:xfrm>
        <a:graphic>
          <a:graphicData uri="http://schemas.openxmlformats.org/drawingml/2006/table">
            <a:tbl>
              <a:tblPr/>
              <a:tblGrid>
                <a:gridCol w="1779404"/>
                <a:gridCol w="1116281"/>
                <a:gridCol w="1092530"/>
                <a:gridCol w="890649"/>
                <a:gridCol w="1318160"/>
              </a:tblGrid>
              <a:tr h="3247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국내공인규격인증</a:t>
                      </a:r>
                      <a:endParaRPr lang="ko-KR" altLang="en-US" sz="1600" b="1" i="0" u="none" strike="noStrike" dirty="0" smtClean="0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해외인증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기술인증</a:t>
                      </a:r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 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품질인증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직접생산증명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189</a:t>
                      </a: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9526" marR="9526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808038" y="252413"/>
            <a:ext cx="3645209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kumimoji="0" lang="en-US" altLang="ko-KR" sz="20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2. Technology</a:t>
            </a:r>
            <a:r>
              <a:rPr kumimoji="0" lang="en-US" altLang="ko-KR" sz="16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6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보유기술</a:t>
            </a:r>
            <a:r>
              <a:rPr kumimoji="0" lang="en-US" altLang="ko-KR" sz="16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kumimoji="0" lang="ko-KR" altLang="en-US" sz="16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41268" y="926277"/>
          <a:ext cx="10877796" cy="5355769"/>
        </p:xfrm>
        <a:graphic>
          <a:graphicData uri="http://schemas.openxmlformats.org/drawingml/2006/table">
            <a:tbl>
              <a:tblPr/>
              <a:tblGrid>
                <a:gridCol w="1179374"/>
                <a:gridCol w="2775109"/>
                <a:gridCol w="6923313"/>
              </a:tblGrid>
              <a:tr h="833317">
                <a:tc rowSpan="3">
                  <a:txBody>
                    <a:bodyPr/>
                    <a:lstStyle/>
                    <a:p>
                      <a:pPr indent="59055" algn="ctr" latinLnBrk="0"/>
                      <a:r>
                        <a:rPr lang="ko-KR" sz="1600" b="1" dirty="0">
                          <a:latin typeface="Times New Roman"/>
                          <a:cs typeface="함초롬바탕"/>
                        </a:rPr>
                        <a:t>원천기술보유 현황</a:t>
                      </a:r>
                      <a:endParaRPr lang="ko-KR" sz="1600" dirty="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en-US" sz="1600" b="1">
                          <a:latin typeface="Times New Roman"/>
                          <a:cs typeface="함초롬바탕"/>
                        </a:rPr>
                        <a:t>Touch Sensor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600">
                          <a:latin typeface="Times New Roman"/>
                          <a:cs typeface="함초롬바탕"/>
                        </a:rPr>
                        <a:t>Electromagnetic Touch Technology, Optical Sensor Technology ,IR Sensor Technology,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대형인치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 P-CAP Sensor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제조기술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 , Ultra slim IR Touch Sensor 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80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en-US" sz="1600" b="1" dirty="0">
                          <a:latin typeface="Times New Roman"/>
                          <a:cs typeface="함초롬바탕"/>
                        </a:rPr>
                        <a:t>RMS </a:t>
                      </a:r>
                      <a:r>
                        <a:rPr lang="ko-KR" sz="1600" b="1" dirty="0">
                          <a:latin typeface="Times New Roman"/>
                          <a:cs typeface="함초롬바탕"/>
                        </a:rPr>
                        <a:t>원격 관제 시스템</a:t>
                      </a:r>
                      <a:endParaRPr lang="ko-KR" sz="1600" dirty="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sz="1600">
                          <a:latin typeface="Times New Roman"/>
                          <a:cs typeface="함초롬바탕"/>
                        </a:rPr>
                        <a:t>통합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 Controller,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원격제어기술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71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ko-KR" sz="1600" b="1" dirty="0">
                          <a:latin typeface="Times New Roman"/>
                          <a:cs typeface="함초롬바탕"/>
                        </a:rPr>
                        <a:t>터치디스플레이 살균장치</a:t>
                      </a:r>
                      <a:endParaRPr lang="ko-KR" sz="1600" dirty="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600" dirty="0">
                          <a:latin typeface="Times New Roman"/>
                          <a:cs typeface="함초롬바탕"/>
                        </a:rPr>
                        <a:t>UVC </a:t>
                      </a:r>
                      <a:r>
                        <a:rPr lang="ko-KR" sz="1600" dirty="0">
                          <a:latin typeface="Times New Roman"/>
                          <a:cs typeface="함초롬바탕"/>
                        </a:rPr>
                        <a:t>를 이용한 바이러스 살균</a:t>
                      </a:r>
                      <a:r>
                        <a:rPr lang="en-US" sz="1600" dirty="0">
                          <a:latin typeface="Times New Roman"/>
                          <a:cs typeface="함초롬바탕"/>
                        </a:rPr>
                        <a:t>  </a:t>
                      </a:r>
                      <a:r>
                        <a:rPr lang="ko-KR" sz="1600" dirty="0">
                          <a:latin typeface="Times New Roman"/>
                          <a:cs typeface="함초롬바탕"/>
                        </a:rPr>
                        <a:t>터치디스플레이 개발</a:t>
                      </a:r>
                      <a:r>
                        <a:rPr lang="en-US" sz="1600" dirty="0">
                          <a:latin typeface="Times New Roman"/>
                          <a:cs typeface="함초롬바탕"/>
                        </a:rPr>
                        <a:t>, </a:t>
                      </a:r>
                      <a:r>
                        <a:rPr lang="ko-KR" sz="1600" dirty="0" err="1">
                          <a:latin typeface="Times New Roman"/>
                          <a:cs typeface="함초롬바탕"/>
                        </a:rPr>
                        <a:t>오버레이</a:t>
                      </a:r>
                      <a:r>
                        <a:rPr lang="ko-KR" sz="1600" dirty="0">
                          <a:latin typeface="Times New Roman"/>
                          <a:cs typeface="함초롬바탕"/>
                        </a:rPr>
                        <a:t> 타입</a:t>
                      </a:r>
                      <a:r>
                        <a:rPr lang="en-US" sz="1600" dirty="0">
                          <a:latin typeface="Times New Roman"/>
                          <a:cs typeface="함초롬바탕"/>
                        </a:rPr>
                        <a:t>, </a:t>
                      </a:r>
                      <a:r>
                        <a:rPr lang="ko-KR" sz="1600" dirty="0">
                          <a:latin typeface="Times New Roman"/>
                          <a:cs typeface="함초롬바탕"/>
                        </a:rPr>
                        <a:t>일체형 타입</a:t>
                      </a:r>
                      <a:r>
                        <a:rPr lang="en-US" sz="1600" dirty="0">
                          <a:latin typeface="Times New Roman"/>
                          <a:cs typeface="함초롬바탕"/>
                        </a:rPr>
                        <a:t>,</a:t>
                      </a:r>
                      <a:endParaRPr lang="ko-KR" sz="1600" dirty="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80520">
                <a:tc rowSpan="8">
                  <a:txBody>
                    <a:bodyPr/>
                    <a:lstStyle/>
                    <a:p>
                      <a:pPr indent="59055" algn="ctr"/>
                      <a:r>
                        <a:rPr lang="ko-KR" sz="1600" b="1">
                          <a:latin typeface="Times New Roman"/>
                          <a:cs typeface="함초롬바탕"/>
                        </a:rPr>
                        <a:t>생산 제품 현황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ko-KR" sz="1600" b="1">
                          <a:latin typeface="Times New Roman"/>
                          <a:cs typeface="함초롬바탕"/>
                        </a:rPr>
                        <a:t>판서모니터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600">
                          <a:latin typeface="Times New Roman"/>
                          <a:cs typeface="함초롬바탕"/>
                        </a:rPr>
                        <a:t>EMR +P-Cap (Combo Touch)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모니터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 (15.1”,15.6”,22”,24”)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ko-KR" sz="1600" b="1">
                          <a:latin typeface="Times New Roman"/>
                          <a:cs typeface="함초롬바탕"/>
                        </a:rPr>
                        <a:t>전자칠판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600">
                          <a:latin typeface="Times New Roman"/>
                          <a:cs typeface="함초롬바탕"/>
                        </a:rPr>
                        <a:t>IR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방식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, P-Cap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방식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, In-cell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방식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 (55"~98")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ko-KR" sz="1600" b="1">
                          <a:latin typeface="Times New Roman"/>
                          <a:cs typeface="함초롬바탕"/>
                        </a:rPr>
                        <a:t>전자교탁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600">
                          <a:latin typeface="Times New Roman"/>
                          <a:cs typeface="함초롬바탕"/>
                        </a:rPr>
                        <a:t>elf, Smartium, DPL, (22"24")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en-US" sz="1600" b="1">
                          <a:latin typeface="Times New Roman"/>
                          <a:cs typeface="함초롬바탕"/>
                        </a:rPr>
                        <a:t>Public display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600">
                          <a:latin typeface="Times New Roman"/>
                          <a:cs typeface="함초롬바탕"/>
                        </a:rPr>
                        <a:t>Digital Signage (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멀티비전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(49",55"),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싱글비전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(32"~98"), Kiosk, LED Display(110"~220"), Out door Display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ko-KR" sz="1600" b="1">
                          <a:latin typeface="Times New Roman"/>
                          <a:cs typeface="함초롬바탕"/>
                        </a:rPr>
                        <a:t>터치디스플레이 살균장치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sz="1600">
                          <a:latin typeface="Times New Roman"/>
                          <a:cs typeface="함초롬바탕"/>
                        </a:rPr>
                        <a:t>평판형 전자칠판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 (IFPD),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전자교탁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, ATM, KIOSK,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민원발급기용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,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카지노용등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ko-KR" sz="1600" b="1">
                          <a:latin typeface="Times New Roman"/>
                          <a:cs typeface="함초롬바탕"/>
                        </a:rPr>
                        <a:t>비대면 체온계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600">
                          <a:latin typeface="Times New Roman"/>
                          <a:cs typeface="함초롬바탕"/>
                        </a:rPr>
                        <a:t>AI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얼굴인식 비대면 체온측정 출입통제 시스템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 (Smart Pass)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ko-KR" sz="1600" b="1">
                          <a:latin typeface="Times New Roman"/>
                          <a:cs typeface="함초롬바탕"/>
                        </a:rPr>
                        <a:t>의료용</a:t>
                      </a:r>
                      <a:r>
                        <a:rPr lang="en-US" sz="1600" b="1">
                          <a:latin typeface="Times New Roman"/>
                          <a:cs typeface="함초롬바탕"/>
                        </a:rPr>
                        <a:t> Touch Display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sz="1600">
                          <a:latin typeface="Times New Roman"/>
                          <a:cs typeface="함초롬바탕"/>
                        </a:rPr>
                        <a:t>진단용모니터</a:t>
                      </a:r>
                      <a:r>
                        <a:rPr lang="en-US" sz="1600">
                          <a:latin typeface="Times New Roman"/>
                          <a:cs typeface="함초롬바탕"/>
                        </a:rPr>
                        <a:t>, </a:t>
                      </a:r>
                      <a:r>
                        <a:rPr lang="ko-KR" sz="1600">
                          <a:latin typeface="Times New Roman"/>
                          <a:cs typeface="함초롬바탕"/>
                        </a:rPr>
                        <a:t>의료용 일반모니터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9055" algn="ctr" latinLnBrk="0"/>
                      <a:r>
                        <a:rPr lang="en-US" sz="1600" b="1">
                          <a:latin typeface="Times New Roman"/>
                          <a:cs typeface="함초롬바탕"/>
                        </a:rPr>
                        <a:t>Smart Table</a:t>
                      </a:r>
                      <a:endParaRPr lang="ko-KR" sz="160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sz="1600" dirty="0">
                          <a:latin typeface="Times New Roman"/>
                          <a:cs typeface="함초롬바탕"/>
                        </a:rPr>
                        <a:t>회의용</a:t>
                      </a:r>
                      <a:r>
                        <a:rPr lang="en-US" sz="1600" dirty="0">
                          <a:latin typeface="Times New Roman"/>
                          <a:cs typeface="함초롬바탕"/>
                        </a:rPr>
                        <a:t>, </a:t>
                      </a:r>
                      <a:r>
                        <a:rPr lang="ko-KR" sz="1600" dirty="0">
                          <a:latin typeface="Times New Roman"/>
                          <a:cs typeface="함초롬바탕"/>
                        </a:rPr>
                        <a:t>유아교육용</a:t>
                      </a:r>
                      <a:r>
                        <a:rPr lang="en-US" sz="1600" dirty="0">
                          <a:latin typeface="Times New Roman"/>
                          <a:cs typeface="함초롬바탕"/>
                        </a:rPr>
                        <a:t>, </a:t>
                      </a:r>
                      <a:r>
                        <a:rPr lang="ko-KR" sz="1600" dirty="0">
                          <a:latin typeface="Times New Roman"/>
                          <a:cs typeface="함초롬바탕"/>
                        </a:rPr>
                        <a:t>교육용</a:t>
                      </a:r>
                      <a:r>
                        <a:rPr lang="en-US" sz="1600" dirty="0">
                          <a:latin typeface="Times New Roman"/>
                          <a:cs typeface="함초롬바탕"/>
                        </a:rPr>
                        <a:t>, SILVER </a:t>
                      </a:r>
                      <a:r>
                        <a:rPr lang="ko-KR" sz="1600" dirty="0">
                          <a:latin typeface="Times New Roman"/>
                          <a:cs typeface="함초롬바탕"/>
                        </a:rPr>
                        <a:t>치매예방</a:t>
                      </a:r>
                      <a:r>
                        <a:rPr lang="en-US" sz="1600" dirty="0">
                          <a:latin typeface="Times New Roman"/>
                          <a:cs typeface="함초롬바탕"/>
                        </a:rPr>
                        <a:t> Smart Table</a:t>
                      </a:r>
                      <a:endParaRPr lang="ko-KR" sz="1600" dirty="0">
                        <a:latin typeface="Times New Roman"/>
                      </a:endParaRPr>
                    </a:p>
                  </a:txBody>
                  <a:tcPr marL="54510" marR="5451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808038" y="252413"/>
            <a:ext cx="730885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90513" indent="-290513"/>
            <a:r>
              <a:rPr kumimoji="0" lang="en-US" altLang="ko-KR" sz="20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2. Technology</a:t>
            </a:r>
            <a:r>
              <a:rPr kumimoji="0" lang="en-US" altLang="ko-KR" sz="1600" b="1" dirty="0" smtClean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6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보유기술</a:t>
            </a:r>
            <a:r>
              <a:rPr kumimoji="0" lang="en-US" altLang="ko-KR" sz="1600" b="1" dirty="0">
                <a:solidFill>
                  <a:srgbClr val="A6A6A6"/>
                </a:solidFill>
                <a:latin typeface="맑은 고딕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kumimoji="0" lang="ko-KR" altLang="en-US" sz="16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90513" indent="-290513"/>
            <a:endParaRPr kumimoji="0" lang="en-US" altLang="ko-KR" sz="2000" b="1" dirty="0">
              <a:solidFill>
                <a:srgbClr val="A6A6A6"/>
              </a:solidFill>
              <a:latin typeface="맑은 고딕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92113" y="777875"/>
          <a:ext cx="10983912" cy="5516880"/>
        </p:xfrm>
        <a:graphic>
          <a:graphicData uri="http://schemas.openxmlformats.org/drawingml/2006/table">
            <a:tbl>
              <a:tblPr firstRow="1" firstCol="1" bandRow="1"/>
              <a:tblGrid>
                <a:gridCol w="1365566"/>
                <a:gridCol w="641223"/>
                <a:gridCol w="831215"/>
                <a:gridCol w="5117910"/>
                <a:gridCol w="3027998"/>
              </a:tblGrid>
              <a:tr h="1828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바탕"/>
                          <a:cs typeface="Times New Roman"/>
                        </a:rPr>
                        <a:t>원천기술보유 현황</a:t>
                      </a:r>
                      <a:endParaRPr lang="ko-KR" sz="12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바탕"/>
                          <a:cs typeface="Times New Roman"/>
                        </a:rPr>
                        <a:t>국내외 경쟁사</a:t>
                      </a:r>
                      <a:endParaRPr lang="ko-KR" sz="12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바탕"/>
                          <a:cs typeface="Times New Roman"/>
                        </a:rPr>
                        <a:t>기술내용 및 응용상품</a:t>
                      </a:r>
                      <a:endParaRPr lang="ko-KR" sz="12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바탕"/>
                          <a:cs typeface="Times New Roman"/>
                        </a:rPr>
                        <a:t>보유특허</a:t>
                      </a:r>
                      <a:endParaRPr lang="ko-KR" sz="12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347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Electromagnetic </a:t>
                      </a: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  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Touch 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Technology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일본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W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사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대만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A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사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2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개사 국내는 당사가 유일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EMR(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전자기 유도방식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기술은 전자기를 발생할 수 있는 펜과 이것을 수신할 수 있는 안테나 보드로 구성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.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•펜에서 전자기를 발생하면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LCD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뒷면에 위치한 안테나 보드의 회로 패턴에 전자유도 원리로 유도된 부분의 위치를 찾아 좌표를 계산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, PC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에 전송하여 글씨나 그림을 그리는 </a:t>
                      </a:r>
                      <a:r>
                        <a:rPr lang="ko-KR" sz="1000" kern="100" dirty="0" smtClean="0">
                          <a:effectLst/>
                          <a:latin typeface="바탕"/>
                          <a:cs typeface="Times New Roman"/>
                        </a:rPr>
                        <a:t>원리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 세계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3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번째 개발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(NEP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인증 취득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2PEN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지원 기술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• 대형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(86")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크기 설계 기술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10-1368444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전자칠판 터치센서용 전자 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터치펜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 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10-1266014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태블릿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모니터의 전자기파 반사기구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10-0951679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터치스크린 장치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10-1138653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터치위치 판독 개시 시점 판단 방법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응용제품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국내외 경쟁사 약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6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개사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Digitizer Module -TABLET PC, PAD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등 단말기에 적용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LCD Tablet Monitor 15,17,19 ,22Inch,  IFPD 55,65,70,84 Inch (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세계최초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)    DIGITAL PODIUM 22,24 Inch (elf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시리즈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, Smatium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시리즈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57174">
                <a:tc rowSpan="3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Optical Sensor </a:t>
                      </a: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    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Technology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일본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E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사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케나다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S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사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뉴질랜드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N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사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한국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W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사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총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4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개사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 손 또는 펜 등의 물체를 이용하여 판넬 전면부를 터치할 경우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회귀하는 빛이 차단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이것을 카메라가 인식 좌표를 두개의 카메라에 의해 삼각법으로 좌표 계산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.  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 렌즈 설계 기술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 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10-1461661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이미지센서 및 전자기장 센서를 구비한 전자유도 방식 전자칠판 시스템 및 전자칠판 작동방법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10-1346373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전자칠판용 카메라 렌즈의 자동 포커스 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켈리브레이션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방법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10-1292254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10-1287634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10-1266011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10-1266012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10-1184075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’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8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 마주보는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Sensor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의 회귀 반사부를 렌즈 주변에 반사시트를 추가하여 개발 적용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.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4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개의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Sensor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의 터치 감지 알고리즘 개발 기술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. (4point Multi Touch)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1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응용제품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국내외 약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4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개사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평판형 전자칠판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(IFPD)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08640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IR Sensor </a:t>
                      </a: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           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Technology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 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CVTE,FCT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등 약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20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개사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•적외선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(IR)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터치방식은 적외선 발광 다이오드와 포토다이오드를 이용한 터치센서로서 그림과 같이 전자칠판 화면 변에 수광부와 발광부를 배치하여 물체가 있으면 빛이 차단되어 좌표를 찾아내는 방식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.  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•단점인 일대일 송수신 방식으로 다이오드가 불량이 발생 하면 해당되는 포인터는 터치가 않되는 것을 몇 개의 다이오드가 불량이더라도 터치에는 문제 없는 다중 송신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멀티스캔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방식의 알고리즘을 개발적용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10-1346374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전자칠판의 좌표 인식장치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10-1423234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전자칠판용 판서프로그램의 메뉴버튼 생성 및 실시간 크기 변환방법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10-1399662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전자칠판의 무한판서 실행 시스템 및 실행 방법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10-1399660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10-1312018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전자칠판시스템 </a:t>
                      </a: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및그구동방법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10-1597973</a:t>
                      </a: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alt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kern="100" dirty="0" smtClean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전자칠판 장치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)                </a:t>
                      </a:r>
                      <a:endParaRPr lang="en-US" sz="1000" kern="100" dirty="0" smtClean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 smtClean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 smtClean="0">
                          <a:effectLst/>
                          <a:latin typeface="바탕"/>
                          <a:cs typeface="Times New Roman"/>
                        </a:rPr>
                        <a:t> 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10-1742703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        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10-1723563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10-1735801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5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응용제품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국내외 약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50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여개사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평판형 전자칠판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(IFPD), PD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14347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대형인치</a:t>
                      </a:r>
                      <a:r>
                        <a:rPr lang="en-US" sz="1000" b="1" kern="100" dirty="0">
                          <a:effectLst/>
                          <a:latin typeface="바탕"/>
                          <a:cs typeface="Times New Roman"/>
                        </a:rPr>
                        <a:t> PCT (P-CAP) Sensor </a:t>
                      </a:r>
                      <a:r>
                        <a:rPr lang="ko-KR" sz="1000" b="1" kern="100" dirty="0">
                          <a:effectLst/>
                          <a:latin typeface="바탕"/>
                          <a:cs typeface="Times New Roman"/>
                        </a:rPr>
                        <a:t>제조기술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파나소닉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, HONGHEO 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등 약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6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개 사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•일본의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DNP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사와 협력하여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2014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년 세계최초로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84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”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, 2015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년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75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”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P-CAP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센서개발 완료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. 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•정전용량 터치방식은 필름에 도전성 패턴을 형성한 전극을 종횡으로 배치한 강화유리에 손가락 또는 도전성 펜이 닿으면 인체의 정전용량이 회로에 부가되어 인식 하는 방식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.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 대형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PCAP SERSOR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회로 설계 기술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(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모아레 방지 설계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)  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Multi Touch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알고리즘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(60Touch)  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•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Controller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설계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특허 </a:t>
                      </a:r>
                      <a:r>
                        <a:rPr lang="en-US" sz="1000" b="1" kern="100">
                          <a:effectLst/>
                          <a:latin typeface="바탕"/>
                          <a:cs typeface="Times New Roman"/>
                        </a:rPr>
                        <a:t>10-1715773</a:t>
                      </a: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터치센서를 구비하는 디스플레이장치 및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그를 이용한 터치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 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감지방법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특허</a:t>
                      </a:r>
                      <a:r>
                        <a:rPr lang="en-US" sz="1000" b="1" kern="100">
                          <a:effectLst/>
                          <a:latin typeface="바탕"/>
                          <a:cs typeface="Times New Roman"/>
                        </a:rPr>
                        <a:t> 10-1785544</a:t>
                      </a:r>
                      <a:r>
                        <a:rPr lang="ko-KR" sz="1000" b="1" kern="100">
                          <a:effectLst/>
                          <a:latin typeface="바탕"/>
                          <a:cs typeface="Times New Roman"/>
                        </a:rPr>
                        <a:t>호</a:t>
                      </a:r>
                      <a:endParaRPr lang="ko-KR" sz="1000" kern="100">
                        <a:effectLst/>
                        <a:latin typeface="바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전자칠판 시스템의 디스플레이 패널에서의 접촉면적에 따른 가변식 크기 변경방식의 지우개 작동방법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응용제품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국내외 약</a:t>
                      </a:r>
                      <a:r>
                        <a:rPr lang="en-US" sz="1000" kern="100">
                          <a:effectLst/>
                          <a:latin typeface="바탕"/>
                          <a:cs typeface="Times New Roman"/>
                        </a:rPr>
                        <a:t> 10</a:t>
                      </a:r>
                      <a:r>
                        <a:rPr lang="ko-KR" sz="1000" kern="100">
                          <a:effectLst/>
                          <a:latin typeface="바탕"/>
                          <a:cs typeface="Times New Roman"/>
                        </a:rPr>
                        <a:t>여개 사</a:t>
                      </a: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바탕"/>
                          <a:cs typeface="Times New Roman"/>
                        </a:rPr>
                        <a:t>평판형</a:t>
                      </a:r>
                      <a:r>
                        <a:rPr lang="ko-KR" sz="1000" kern="100" dirty="0">
                          <a:effectLst/>
                          <a:latin typeface="바탕"/>
                          <a:cs typeface="Times New Roman"/>
                        </a:rPr>
                        <a:t> 전자칠판</a:t>
                      </a:r>
                      <a:r>
                        <a:rPr lang="en-US" sz="1000" kern="100" dirty="0">
                          <a:effectLst/>
                          <a:latin typeface="바탕"/>
                          <a:cs typeface="Times New Roman"/>
                        </a:rPr>
                        <a:t> (IFPD), PD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23599" marR="235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345" name="그림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1254125"/>
            <a:ext cx="86360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46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651125"/>
            <a:ext cx="700087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47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711450"/>
            <a:ext cx="6921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48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9563"/>
            <a:ext cx="896938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49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5392738"/>
            <a:ext cx="7810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50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5684838"/>
            <a:ext cx="6826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OTISync">
      <a:dk1>
        <a:srgbClr val="757070"/>
      </a:dk1>
      <a:lt1>
        <a:srgbClr val="FFFFFF"/>
      </a:lt1>
      <a:dk2>
        <a:srgbClr val="215E9E"/>
      </a:dk2>
      <a:lt2>
        <a:srgbClr val="5DB6E6"/>
      </a:lt2>
      <a:accent1>
        <a:srgbClr val="247795"/>
      </a:accent1>
      <a:accent2>
        <a:srgbClr val="3DBDC4"/>
      </a:accent2>
      <a:accent3>
        <a:srgbClr val="60AB51"/>
      </a:accent3>
      <a:accent4>
        <a:srgbClr val="F4BF26"/>
      </a:accent4>
      <a:accent5>
        <a:srgbClr val="EA276C"/>
      </a:accent5>
      <a:accent6>
        <a:srgbClr val="757070"/>
      </a:accent6>
      <a:hlink>
        <a:srgbClr val="215E9E"/>
      </a:hlink>
      <a:folHlink>
        <a:srgbClr val="5DB6E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7349</TotalTime>
  <Words>3091</Words>
  <Application>Microsoft Office PowerPoint</Application>
  <PresentationFormat>사용자 지정</PresentationFormat>
  <Paragraphs>565</Paragraphs>
  <Slides>26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28" baseType="lpstr"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Vision2022</vt:lpstr>
      <vt:lpstr>후배 기업인들께 하는 제언</vt:lpstr>
      <vt:lpstr>청년 창업의 기회비용과 매몰비용은 창업후 5년 생존율 29.2%,10년  생존율 8%</vt:lpstr>
      <vt:lpstr>◈ 특허의 중요성 (특허-벤처기업-이노비즈기업-강소기업)  ◈ 지피지기 / 우물안의 개구리가 되지 않아야 한다.</vt:lpstr>
      <vt:lpstr>◈ 수출 / 해외전시회 활용방법 / 대표이사의 역할  ◈ 대표는 세상과 시장의 흐름을 읽을줄 알아야 한다.</vt:lpstr>
      <vt:lpstr>◈ 코로나 시대와 Post Corona  ◈ 공신도 내부에 있고, 적은 내부에 있다.</vt:lpstr>
      <vt:lpstr>◈ 돈의 중요성 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Windows User</cp:lastModifiedBy>
  <cp:revision>849</cp:revision>
  <dcterms:created xsi:type="dcterms:W3CDTF">2013-12-18T12:51:48Z</dcterms:created>
  <dcterms:modified xsi:type="dcterms:W3CDTF">2020-12-10T04:46:49Z</dcterms:modified>
  <cp:version>1000.0000.01</cp:version>
</cp:coreProperties>
</file>